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4" r:id="rId2"/>
    <p:sldId id="256" r:id="rId3"/>
    <p:sldId id="274" r:id="rId4"/>
    <p:sldId id="273" r:id="rId5"/>
    <p:sldId id="270" r:id="rId6"/>
    <p:sldId id="293" r:id="rId7"/>
    <p:sldId id="287" r:id="rId8"/>
    <p:sldId id="260" r:id="rId9"/>
    <p:sldId id="261" r:id="rId10"/>
    <p:sldId id="262" r:id="rId11"/>
    <p:sldId id="263" r:id="rId12"/>
    <p:sldId id="264" r:id="rId13"/>
    <p:sldId id="265" r:id="rId14"/>
    <p:sldId id="266" r:id="rId15"/>
    <p:sldId id="268" r:id="rId16"/>
    <p:sldId id="278" r:id="rId17"/>
    <p:sldId id="292" r:id="rId18"/>
    <p:sldId id="288" r:id="rId19"/>
    <p:sldId id="279" r:id="rId20"/>
    <p:sldId id="280" r:id="rId21"/>
    <p:sldId id="281" r:id="rId22"/>
    <p:sldId id="282" r:id="rId23"/>
    <p:sldId id="283" r:id="rId24"/>
    <p:sldId id="289" r:id="rId25"/>
    <p:sldId id="269" r:id="rId26"/>
    <p:sldId id="257" r:id="rId27"/>
    <p:sldId id="291" r:id="rId28"/>
    <p:sldId id="267" r:id="rId29"/>
    <p:sldId id="258" r:id="rId30"/>
    <p:sldId id="290"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C5EA1-8E57-4E60-821A-A1A23355B4FB}"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98F9F-06AA-4899-9EAD-B055302C2798}" type="slidenum">
              <a:rPr lang="en-US" smtClean="0"/>
              <a:t>‹#›</a:t>
            </a:fld>
            <a:endParaRPr lang="en-US"/>
          </a:p>
        </p:txBody>
      </p:sp>
    </p:spTree>
    <p:extLst>
      <p:ext uri="{BB962C8B-B14F-4D97-AF65-F5344CB8AC3E}">
        <p14:creationId xmlns:p14="http://schemas.microsoft.com/office/powerpoint/2010/main" val="77553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298F9F-06AA-4899-9EAD-B055302C2798}" type="slidenum">
              <a:rPr lang="en-US" smtClean="0"/>
              <a:t>15</a:t>
            </a:fld>
            <a:endParaRPr lang="en-US"/>
          </a:p>
        </p:txBody>
      </p:sp>
    </p:spTree>
    <p:extLst>
      <p:ext uri="{BB962C8B-B14F-4D97-AF65-F5344CB8AC3E}">
        <p14:creationId xmlns:p14="http://schemas.microsoft.com/office/powerpoint/2010/main" val="353382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D72E-C376-9DB3-03BF-BE0323AD1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457F67-79AB-3683-567E-083B9B7C43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D676A-E582-C793-B17A-EAE874E487E8}"/>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75D15194-3E86-4E3E-7E47-94A680141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3C59B-02E3-3B37-856D-793134B545A8}"/>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364321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C1F9-DA6C-269E-EFC5-699EC93D88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DB0F68-0817-DF71-E104-25457AD8B4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A1EC0-E818-FDED-ACEE-D1F4F91349A9}"/>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408F7289-4CC4-2625-474A-EACE7CCC7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49C0A-702E-FFA1-0C05-6B8B3F32769A}"/>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277840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E62FE-C5D4-D7C8-642A-A206F77F28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F247C-D8FE-9B6D-C781-B7EA440531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1100C-9A89-8278-B423-41D5E47CE327}"/>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7C75B558-474F-6272-B316-28BBBCE92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745A6-C210-4420-6702-1B59250B8566}"/>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68436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586A-A675-0674-B5A3-EE2723CF2F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860124-4C2B-567E-A3C6-01E85AC71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34409-971A-402B-1EF7-988CB57DA3CF}"/>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EBDAA5D1-BF1E-91C1-DC51-37CE5A41C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5C847-CD6B-9A4C-4EF9-67E5E1348097}"/>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317461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891A-D6EA-FABE-00FD-FB1C544D0A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AC8060-D432-79ED-D4E6-E75D3B0669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C70C5-38E0-5BD5-D552-7A010B85A364}"/>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6DFA8460-896C-B9A0-6303-D32361268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FE0B0-BC10-B76F-1A20-03700D72F18B}"/>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182447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A7B5-EE5A-F7D6-B95D-6314B2B567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21548-58C7-23FC-8C77-1D1579C850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38DD0-E005-7A1D-27AB-C35DA50AF5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BCB926-9574-80E3-6AA0-46551D73C169}"/>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6" name="Footer Placeholder 5">
            <a:extLst>
              <a:ext uri="{FF2B5EF4-FFF2-40B4-BE49-F238E27FC236}">
                <a16:creationId xmlns:a16="http://schemas.microsoft.com/office/drawing/2014/main" id="{EBB35E8B-3C79-4A26-F4D5-864F8EA28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F67B7-4211-B987-FCB1-9F67CB4DDD54}"/>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231550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EEA6-15BD-A706-D7CA-CFE1209F0C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8BBE1E-C0BA-3D02-411E-D3BD5F5B6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2DFD58-A08D-8ED8-7C06-833851659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802383-ACA9-3235-42E1-4AA99885E1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28A89-3734-1D30-0F80-B06B26D985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4BA314-8F0D-FA51-4600-54A78F0E07FD}"/>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8" name="Footer Placeholder 7">
            <a:extLst>
              <a:ext uri="{FF2B5EF4-FFF2-40B4-BE49-F238E27FC236}">
                <a16:creationId xmlns:a16="http://schemas.microsoft.com/office/drawing/2014/main" id="{804FC4E6-EAC5-CA7F-D08A-498BDCB67F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A20011-DF24-71EC-DB3D-2EDD9380D52D}"/>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395534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C4A8-9CBC-1DBC-1C10-6A98E0704D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F05C1-2735-36D8-1F53-CD85C3BB2935}"/>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4" name="Footer Placeholder 3">
            <a:extLst>
              <a:ext uri="{FF2B5EF4-FFF2-40B4-BE49-F238E27FC236}">
                <a16:creationId xmlns:a16="http://schemas.microsoft.com/office/drawing/2014/main" id="{CD4D80A2-D164-5B33-3E4A-6DF1CEFD69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C2E654-1B3F-F0D9-0965-DF5095C988F9}"/>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229518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5D0D7-ED6C-7C9F-8701-F96D77571FDA}"/>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3" name="Footer Placeholder 2">
            <a:extLst>
              <a:ext uri="{FF2B5EF4-FFF2-40B4-BE49-F238E27FC236}">
                <a16:creationId xmlns:a16="http://schemas.microsoft.com/office/drawing/2014/main" id="{437A5164-2ADE-1268-F8CF-6BA778E6C5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EDE6CF-F9D4-67B3-B259-0B56C4A525D2}"/>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3173526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DA97-B4DA-8B2F-4F8F-2162B54C6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C78BA7-2302-2706-3ADE-42677FAA5B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DF63E8-F822-28B0-32C2-F4560C4E6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F7A4E-6233-6DC5-5656-C86492D17589}"/>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6" name="Footer Placeholder 5">
            <a:extLst>
              <a:ext uri="{FF2B5EF4-FFF2-40B4-BE49-F238E27FC236}">
                <a16:creationId xmlns:a16="http://schemas.microsoft.com/office/drawing/2014/main" id="{551B2AD3-F120-3D2D-6F61-269155937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EBE23C-1966-7F95-B9F0-5137805F04D3}"/>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161819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0B29-C175-5D46-AF39-4A18DAD6D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0D2EA5-B572-2C01-31E1-F81C610CCA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B21744-FC60-415E-1DE8-61D4A4943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943662-0EDD-9B73-7BE9-DE4BDB32A84A}"/>
              </a:ext>
            </a:extLst>
          </p:cNvPr>
          <p:cNvSpPr>
            <a:spLocks noGrp="1"/>
          </p:cNvSpPr>
          <p:nvPr>
            <p:ph type="dt" sz="half" idx="10"/>
          </p:nvPr>
        </p:nvSpPr>
        <p:spPr/>
        <p:txBody>
          <a:bodyPr/>
          <a:lstStyle/>
          <a:p>
            <a:fld id="{E5DE44BC-3630-4150-AF59-97D78EFFA8DA}" type="datetimeFigureOut">
              <a:rPr lang="en-US" smtClean="0"/>
              <a:t>12/12/2024</a:t>
            </a:fld>
            <a:endParaRPr lang="en-US"/>
          </a:p>
        </p:txBody>
      </p:sp>
      <p:sp>
        <p:nvSpPr>
          <p:cNvPr id="6" name="Footer Placeholder 5">
            <a:extLst>
              <a:ext uri="{FF2B5EF4-FFF2-40B4-BE49-F238E27FC236}">
                <a16:creationId xmlns:a16="http://schemas.microsoft.com/office/drawing/2014/main" id="{83144C87-9708-7B5E-0D1D-9484BA2EA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CAF63-8EBA-CEB3-80EE-64A774CDE04C}"/>
              </a:ext>
            </a:extLst>
          </p:cNvPr>
          <p:cNvSpPr>
            <a:spLocks noGrp="1"/>
          </p:cNvSpPr>
          <p:nvPr>
            <p:ph type="sldNum" sz="quarter" idx="12"/>
          </p:nvPr>
        </p:nvSpPr>
        <p:spPr/>
        <p:txBody>
          <a:bodyPr/>
          <a:lstStyle/>
          <a:p>
            <a:fld id="{C71ACD42-BF03-4186-97E8-A7B46DD0BAC2}" type="slidenum">
              <a:rPr lang="en-US" smtClean="0"/>
              <a:t>‹#›</a:t>
            </a:fld>
            <a:endParaRPr lang="en-US"/>
          </a:p>
        </p:txBody>
      </p:sp>
    </p:spTree>
    <p:extLst>
      <p:ext uri="{BB962C8B-B14F-4D97-AF65-F5344CB8AC3E}">
        <p14:creationId xmlns:p14="http://schemas.microsoft.com/office/powerpoint/2010/main" val="42279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C5FAC-492F-03A7-DC2A-D49A8C80C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FE3EA-F529-D19A-0C58-D2646154C6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3C308-11F3-F124-15D5-47B8D0D3F6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E44BC-3630-4150-AF59-97D78EFFA8DA}" type="datetimeFigureOut">
              <a:rPr lang="en-US" smtClean="0"/>
              <a:t>12/12/2024</a:t>
            </a:fld>
            <a:endParaRPr lang="en-US"/>
          </a:p>
        </p:txBody>
      </p:sp>
      <p:sp>
        <p:nvSpPr>
          <p:cNvPr id="5" name="Footer Placeholder 4">
            <a:extLst>
              <a:ext uri="{FF2B5EF4-FFF2-40B4-BE49-F238E27FC236}">
                <a16:creationId xmlns:a16="http://schemas.microsoft.com/office/drawing/2014/main" id="{3FAC2F5D-F2E4-1358-9303-42A835D39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AD932E-589C-0982-443F-3FBE0CDCD6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1ACD42-BF03-4186-97E8-A7B46DD0BAC2}" type="slidenum">
              <a:rPr lang="en-US" smtClean="0"/>
              <a:t>‹#›</a:t>
            </a:fld>
            <a:endParaRPr lang="en-US"/>
          </a:p>
        </p:txBody>
      </p:sp>
    </p:spTree>
    <p:extLst>
      <p:ext uri="{BB962C8B-B14F-4D97-AF65-F5344CB8AC3E}">
        <p14:creationId xmlns:p14="http://schemas.microsoft.com/office/powerpoint/2010/main" val="1625530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hyperlink" Target="https://www.pexels.com/photo/new-york-street-cabs-taxis-824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webp"/><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33.jp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circle">
            <a:extLst>
              <a:ext uri="{FF2B5EF4-FFF2-40B4-BE49-F238E27FC236}">
                <a16:creationId xmlns:a16="http://schemas.microsoft.com/office/drawing/2014/main" id="{F775D40E-2AC4-66CE-3392-D728F7AE2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group of yellow taxi cabs in a city street&#10;&#10;Description automatically generated">
            <a:extLst>
              <a:ext uri="{FF2B5EF4-FFF2-40B4-BE49-F238E27FC236}">
                <a16:creationId xmlns:a16="http://schemas.microsoft.com/office/drawing/2014/main" id="{CAC41AED-3B06-524F-BFDB-DE24A0CC9EC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425677"/>
            <a:ext cx="12192000" cy="5432323"/>
          </a:xfrm>
          <a:prstGeom prst="rect">
            <a:avLst/>
          </a:prstGeom>
        </p:spPr>
      </p:pic>
      <p:sp>
        <p:nvSpPr>
          <p:cNvPr id="11" name="TextBox 10">
            <a:extLst>
              <a:ext uri="{FF2B5EF4-FFF2-40B4-BE49-F238E27FC236}">
                <a16:creationId xmlns:a16="http://schemas.microsoft.com/office/drawing/2014/main" id="{152D8EE4-7E7B-E08A-EFAE-6292A8890F8B}"/>
              </a:ext>
            </a:extLst>
          </p:cNvPr>
          <p:cNvSpPr txBox="1"/>
          <p:nvPr/>
        </p:nvSpPr>
        <p:spPr>
          <a:xfrm>
            <a:off x="275303" y="0"/>
            <a:ext cx="11425084" cy="1723549"/>
          </a:xfrm>
          <a:prstGeom prst="rect">
            <a:avLst/>
          </a:prstGeom>
          <a:noFill/>
        </p:spPr>
        <p:txBody>
          <a:bodyPr wrap="square" rtlCol="0">
            <a:spAutoFit/>
          </a:bodyPr>
          <a:lstStyle/>
          <a:p>
            <a:pPr algn="ctr"/>
            <a:r>
              <a:rPr lang="en-US" sz="4400" dirty="0">
                <a:solidFill>
                  <a:schemeClr val="bg1"/>
                </a:solidFill>
                <a:latin typeface="Sabon Next LT" panose="020B0502040204020203" pitchFamily="2" charset="0"/>
                <a:cs typeface="Sabon Next LT" panose="020B0502040204020203" pitchFamily="2" charset="0"/>
              </a:rPr>
              <a:t>CODE BASICS RESUME PROJECT CHALLENGE 13</a:t>
            </a:r>
          </a:p>
          <a:p>
            <a:pPr algn="ctr"/>
            <a:endParaRPr lang="en-US" dirty="0">
              <a:solidFill>
                <a:schemeClr val="bg1"/>
              </a:solidFill>
              <a:latin typeface="Sabon Next LT" panose="020B0502040204020203" pitchFamily="2" charset="0"/>
              <a:cs typeface="Sabon Next LT" panose="020B0502040204020203" pitchFamily="2" charset="0"/>
            </a:endParaRPr>
          </a:p>
        </p:txBody>
      </p:sp>
      <p:sp>
        <p:nvSpPr>
          <p:cNvPr id="12" name="TextBox 11">
            <a:extLst>
              <a:ext uri="{FF2B5EF4-FFF2-40B4-BE49-F238E27FC236}">
                <a16:creationId xmlns:a16="http://schemas.microsoft.com/office/drawing/2014/main" id="{805D5D64-98E8-2507-BBD3-2292D51AF5DB}"/>
              </a:ext>
            </a:extLst>
          </p:cNvPr>
          <p:cNvSpPr txBox="1"/>
          <p:nvPr/>
        </p:nvSpPr>
        <p:spPr>
          <a:xfrm>
            <a:off x="275303" y="2952581"/>
            <a:ext cx="7688826" cy="769441"/>
          </a:xfrm>
          <a:prstGeom prst="rect">
            <a:avLst/>
          </a:prstGeom>
          <a:noFill/>
        </p:spPr>
        <p:txBody>
          <a:bodyPr wrap="square" rtlCol="0">
            <a:spAutoFit/>
          </a:bodyPr>
          <a:lstStyle/>
          <a:p>
            <a:r>
              <a:rPr lang="en-US" sz="4400" dirty="0">
                <a:solidFill>
                  <a:schemeClr val="bg1"/>
                </a:solidFill>
              </a:rPr>
              <a:t>TRANSPOTATION &amp;MOBILITY</a:t>
            </a:r>
          </a:p>
        </p:txBody>
      </p:sp>
      <p:sp>
        <p:nvSpPr>
          <p:cNvPr id="13" name="TextBox 12">
            <a:extLst>
              <a:ext uri="{FF2B5EF4-FFF2-40B4-BE49-F238E27FC236}">
                <a16:creationId xmlns:a16="http://schemas.microsoft.com/office/drawing/2014/main" id="{12716D88-0BC7-D3BF-802F-561A23CA3D8B}"/>
              </a:ext>
            </a:extLst>
          </p:cNvPr>
          <p:cNvSpPr txBox="1"/>
          <p:nvPr/>
        </p:nvSpPr>
        <p:spPr>
          <a:xfrm>
            <a:off x="1720645" y="5897528"/>
            <a:ext cx="2192595" cy="646331"/>
          </a:xfrm>
          <a:prstGeom prst="rect">
            <a:avLst/>
          </a:prstGeom>
          <a:noFill/>
        </p:spPr>
        <p:txBody>
          <a:bodyPr wrap="square" rtlCol="0">
            <a:spAutoFit/>
          </a:bodyPr>
          <a:lstStyle/>
          <a:p>
            <a:r>
              <a:rPr lang="en-US" b="1" dirty="0"/>
              <a:t>Submitted by: </a:t>
            </a:r>
          </a:p>
          <a:p>
            <a:r>
              <a:rPr lang="en-US" b="1" dirty="0"/>
              <a:t>B. Vasantha Pyari</a:t>
            </a:r>
          </a:p>
        </p:txBody>
      </p:sp>
      <p:pic>
        <p:nvPicPr>
          <p:cNvPr id="2" name="Picture 1" descr="A yellow car with a black border&#10;&#10;Description automatically generated">
            <a:extLst>
              <a:ext uri="{FF2B5EF4-FFF2-40B4-BE49-F238E27FC236}">
                <a16:creationId xmlns:a16="http://schemas.microsoft.com/office/drawing/2014/main" id="{1AA2744D-8308-9A36-3FCA-F38EC037F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38271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36C6E-D81D-2DA8-6761-0791961C100C}"/>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E3D3C5C-39EE-BA1F-90E6-F25A10DD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E89B67-9E80-7708-C3EE-565E76D1ABDB}"/>
              </a:ext>
            </a:extLst>
          </p:cNvPr>
          <p:cNvSpPr txBox="1"/>
          <p:nvPr/>
        </p:nvSpPr>
        <p:spPr>
          <a:xfrm>
            <a:off x="1877961" y="206477"/>
            <a:ext cx="8809704" cy="923330"/>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4. Peak and Low Demand Months by City</a:t>
            </a:r>
          </a:p>
          <a:p>
            <a:r>
              <a:rPr lang="en-US" dirty="0">
                <a:solidFill>
                  <a:schemeClr val="bg1"/>
                </a:solidFill>
              </a:rPr>
              <a:t>	</a:t>
            </a:r>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For each city, identify the month with the highest total trips (peak demand) and the month with the lowest total trips (low demand).</a:t>
            </a:r>
          </a:p>
        </p:txBody>
      </p:sp>
      <p:pic>
        <p:nvPicPr>
          <p:cNvPr id="8" name="Picture 7">
            <a:extLst>
              <a:ext uri="{FF2B5EF4-FFF2-40B4-BE49-F238E27FC236}">
                <a16:creationId xmlns:a16="http://schemas.microsoft.com/office/drawing/2014/main" id="{F10E4CE3-C2A7-8A44-BDA0-7B7F88300326}"/>
              </a:ext>
            </a:extLst>
          </p:cNvPr>
          <p:cNvPicPr>
            <a:picLocks noChangeAspect="1"/>
          </p:cNvPicPr>
          <p:nvPr/>
        </p:nvPicPr>
        <p:blipFill>
          <a:blip r:embed="rId3"/>
          <a:stretch>
            <a:fillRect/>
          </a:stretch>
        </p:blipFill>
        <p:spPr>
          <a:xfrm>
            <a:off x="550717" y="1683805"/>
            <a:ext cx="8809704" cy="4863250"/>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446EBA67-6E10-4F45-D640-59B65AD4F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5167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61844-7721-09C5-E60D-3B467E8DABFE}"/>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F84893CF-2D8A-FC94-F0AD-DAF0B7DDC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313F90A-6BD8-4C5B-06EA-6740CD4B0F36}"/>
              </a:ext>
            </a:extLst>
          </p:cNvPr>
          <p:cNvSpPr txBox="1"/>
          <p:nvPr/>
        </p:nvSpPr>
        <p:spPr>
          <a:xfrm>
            <a:off x="2330244" y="157316"/>
            <a:ext cx="8416414" cy="1477328"/>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5. Weekend vs. Weekday Trip Demand by City</a:t>
            </a:r>
          </a:p>
          <a:p>
            <a:r>
              <a:rPr lang="en-US" dirty="0">
                <a:solidFill>
                  <a:schemeClr val="bg1"/>
                </a:solidFill>
              </a:rPr>
              <a:t>	</a:t>
            </a:r>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Compare the total trips taken on weekdays versus weekends for each city over the six-month period. Identify cities with a strong preference for either weekend or weekday trips to understand demand variations.</a:t>
            </a:r>
          </a:p>
          <a:p>
            <a:endParaRPr lang="en-US" dirty="0">
              <a:solidFill>
                <a:schemeClr val="bg1"/>
              </a:solidFill>
            </a:endParaRPr>
          </a:p>
        </p:txBody>
      </p:sp>
      <p:pic>
        <p:nvPicPr>
          <p:cNvPr id="5" name="Picture 4">
            <a:extLst>
              <a:ext uri="{FF2B5EF4-FFF2-40B4-BE49-F238E27FC236}">
                <a16:creationId xmlns:a16="http://schemas.microsoft.com/office/drawing/2014/main" id="{FE20E9D4-1AA2-8B91-B369-501F8EB2E50B}"/>
              </a:ext>
            </a:extLst>
          </p:cNvPr>
          <p:cNvPicPr>
            <a:picLocks noChangeAspect="1"/>
          </p:cNvPicPr>
          <p:nvPr/>
        </p:nvPicPr>
        <p:blipFill>
          <a:blip r:embed="rId3"/>
          <a:stretch>
            <a:fillRect/>
          </a:stretch>
        </p:blipFill>
        <p:spPr>
          <a:xfrm>
            <a:off x="1318231" y="1791960"/>
            <a:ext cx="9345329" cy="3581900"/>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B10A180F-86B0-39C2-E7FD-1360973FA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4553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8E5F1-4C5B-C233-5267-D169041648C0}"/>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F903AC0B-8544-B2B0-E775-05A6BA861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D8A8F5D-A2A2-CDA1-5316-183E28E252A8}"/>
              </a:ext>
            </a:extLst>
          </p:cNvPr>
          <p:cNvSpPr txBox="1"/>
          <p:nvPr/>
        </p:nvSpPr>
        <p:spPr>
          <a:xfrm>
            <a:off x="1465006" y="127820"/>
            <a:ext cx="9655278" cy="1477328"/>
          </a:xfrm>
          <a:prstGeom prst="rect">
            <a:avLst/>
          </a:prstGeom>
          <a:noFill/>
        </p:spPr>
        <p:txBody>
          <a:bodyPr wrap="square" rtlCol="0">
            <a:spAutoFit/>
          </a:bodyPr>
          <a:lstStyle/>
          <a:p>
            <a:r>
              <a:rPr lang="en-US" dirty="0">
                <a:solidFill>
                  <a:schemeClr val="bg1"/>
                </a:solidFill>
                <a:effectLst/>
                <a:latin typeface="Calibri" panose="020F0502020204030204" pitchFamily="34" charset="0"/>
                <a:ea typeface="Calibri" panose="020F0502020204030204" pitchFamily="34" charset="0"/>
              </a:rPr>
              <a:t>6. Repeat Passenger Frequency and City Contribution Analysis</a:t>
            </a:r>
          </a:p>
          <a:p>
            <a:r>
              <a:rPr lang="en-US" dirty="0">
                <a:solidFill>
                  <a:schemeClr val="bg1"/>
                </a:solidFill>
                <a:latin typeface="Calibri" panose="020F0502020204030204" pitchFamily="34" charset="0"/>
                <a:ea typeface="Calibri" panose="020F0502020204030204" pitchFamily="34" charset="0"/>
              </a:rPr>
              <a:t>	</a:t>
            </a:r>
            <a:r>
              <a:rPr lang="en-US" dirty="0">
                <a:solidFill>
                  <a:schemeClr val="bg1"/>
                </a:solidFill>
                <a:effectLst/>
                <a:latin typeface="Calibri" panose="020F0502020204030204" pitchFamily="34" charset="0"/>
                <a:ea typeface="Calibri" panose="020F0502020204030204" pitchFamily="34" charset="0"/>
              </a:rPr>
              <a:t>Analise the frequency of trips taken by repeat passengers in each city (e.g., % of repeat passengers taking 2 trips, 3 trips, etc.). Identify which cities contribute most to higher trip frequencies among repeat passengers and examine if there are distinguishable patterns between tourism-focused and business-focused cities.</a:t>
            </a:r>
            <a:endParaRPr lang="en-US" dirty="0">
              <a:solidFill>
                <a:schemeClr val="bg1"/>
              </a:solidFill>
            </a:endParaRPr>
          </a:p>
        </p:txBody>
      </p:sp>
      <p:pic>
        <p:nvPicPr>
          <p:cNvPr id="5" name="Picture 4">
            <a:extLst>
              <a:ext uri="{FF2B5EF4-FFF2-40B4-BE49-F238E27FC236}">
                <a16:creationId xmlns:a16="http://schemas.microsoft.com/office/drawing/2014/main" id="{BA1CFF4F-FF30-8B59-2627-A105E268E2DB}"/>
              </a:ext>
            </a:extLst>
          </p:cNvPr>
          <p:cNvPicPr>
            <a:picLocks noChangeAspect="1"/>
          </p:cNvPicPr>
          <p:nvPr/>
        </p:nvPicPr>
        <p:blipFill>
          <a:blip r:embed="rId3"/>
          <a:stretch>
            <a:fillRect/>
          </a:stretch>
        </p:blipFill>
        <p:spPr>
          <a:xfrm>
            <a:off x="746307" y="1968632"/>
            <a:ext cx="9126224" cy="3962953"/>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2463F684-AF37-029B-B64C-2BD0DBA88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25120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EE7C-1E42-A28D-6FD2-17842F29ABAC}"/>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B010E539-3AF6-FBB5-8921-3A374D6C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extBox 1">
            <a:extLst>
              <a:ext uri="{FF2B5EF4-FFF2-40B4-BE49-F238E27FC236}">
                <a16:creationId xmlns:a16="http://schemas.microsoft.com/office/drawing/2014/main" id="{B3AEA8B3-C116-3A50-4BB5-DEB5B930F7DD}"/>
              </a:ext>
            </a:extLst>
          </p:cNvPr>
          <p:cNvSpPr txBox="1"/>
          <p:nvPr/>
        </p:nvSpPr>
        <p:spPr>
          <a:xfrm>
            <a:off x="1799303" y="88491"/>
            <a:ext cx="9291484" cy="1754326"/>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7. Monthly Target Achievement Analysis for Key Metrics</a:t>
            </a:r>
          </a:p>
          <a:p>
            <a:r>
              <a:rPr lang="en-US" dirty="0">
                <a:solidFill>
                  <a:schemeClr val="bg1"/>
                </a:solidFill>
              </a:rPr>
              <a:t>	</a:t>
            </a:r>
            <a:r>
              <a:rPr lang="en-US" sz="1800" kern="100" dirty="0">
                <a:solidFill>
                  <a:schemeClr val="bg1"/>
                </a:solidFill>
                <a:effectLst/>
                <a:latin typeface="Calibri" panose="020F0502020204030204" pitchFamily="34" charset="0"/>
                <a:ea typeface="Calibri" panose="020F0502020204030204" pitchFamily="34" charset="0"/>
              </a:rPr>
              <a:t>For each city, evaluate monthly performance against targets for total trips, new passengers, and average passenger ratings from targets db. Determine if each metric met, exceeded, or missed the target, and calculate the percentage difference. Identify any consistent patterns in target achievement, particularly across tourism versus business-focused cities.</a:t>
            </a:r>
          </a:p>
          <a:p>
            <a:endParaRPr lang="en-US" dirty="0">
              <a:solidFill>
                <a:schemeClr val="bg1"/>
              </a:solidFill>
            </a:endParaRPr>
          </a:p>
        </p:txBody>
      </p:sp>
      <p:pic>
        <p:nvPicPr>
          <p:cNvPr id="6" name="Picture 5" descr="A yellow car with a black border&#10;&#10;Description automatically generated">
            <a:extLst>
              <a:ext uri="{FF2B5EF4-FFF2-40B4-BE49-F238E27FC236}">
                <a16:creationId xmlns:a16="http://schemas.microsoft.com/office/drawing/2014/main" id="{56555A02-367B-6F56-3304-E75438EA9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pic>
        <p:nvPicPr>
          <p:cNvPr id="5" name="Picture 4">
            <a:extLst>
              <a:ext uri="{FF2B5EF4-FFF2-40B4-BE49-F238E27FC236}">
                <a16:creationId xmlns:a16="http://schemas.microsoft.com/office/drawing/2014/main" id="{5644B680-A6E4-88C6-C9F2-5B29C69676E6}"/>
              </a:ext>
            </a:extLst>
          </p:cNvPr>
          <p:cNvPicPr>
            <a:picLocks noChangeAspect="1"/>
          </p:cNvPicPr>
          <p:nvPr/>
        </p:nvPicPr>
        <p:blipFill>
          <a:blip r:embed="rId4"/>
          <a:stretch>
            <a:fillRect/>
          </a:stretch>
        </p:blipFill>
        <p:spPr>
          <a:xfrm>
            <a:off x="733110" y="2064842"/>
            <a:ext cx="8916644" cy="3753374"/>
          </a:xfrm>
          <a:prstGeom prst="rect">
            <a:avLst/>
          </a:prstGeom>
        </p:spPr>
      </p:pic>
    </p:spTree>
    <p:extLst>
      <p:ext uri="{BB962C8B-B14F-4D97-AF65-F5344CB8AC3E}">
        <p14:creationId xmlns:p14="http://schemas.microsoft.com/office/powerpoint/2010/main" val="267163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00498-89F1-B17F-2175-77306C6ACB1A}"/>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279CF25E-9221-19F7-6CF3-823894F40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3A9D639-678A-F8B8-9945-5E0148F0D2A8}"/>
              </a:ext>
            </a:extLst>
          </p:cNvPr>
          <p:cNvSpPr txBox="1"/>
          <p:nvPr/>
        </p:nvSpPr>
        <p:spPr>
          <a:xfrm>
            <a:off x="1184564" y="196645"/>
            <a:ext cx="9021320" cy="1200329"/>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8. Highest and Lowest Repeat Passenger Rate (RPR%) by City and Month</a:t>
            </a:r>
          </a:p>
          <a:p>
            <a:pPr lvl="1"/>
            <a:r>
              <a:rPr lang="en-US" dirty="0" err="1">
                <a:solidFill>
                  <a:schemeClr val="bg1"/>
                </a:solidFill>
                <a:effectLst/>
                <a:latin typeface="Calibri" panose="020F0502020204030204" pitchFamily="34" charset="0"/>
                <a:ea typeface="Calibri" panose="020F0502020204030204" pitchFamily="34" charset="0"/>
              </a:rPr>
              <a:t>Analyse</a:t>
            </a:r>
            <a:r>
              <a:rPr lang="en-US" dirty="0">
                <a:solidFill>
                  <a:schemeClr val="bg1"/>
                </a:solidFill>
                <a:effectLst/>
                <a:latin typeface="Calibri" panose="020F0502020204030204" pitchFamily="34" charset="0"/>
                <a:ea typeface="Calibri" panose="020F0502020204030204" pitchFamily="34" charset="0"/>
              </a:rPr>
              <a:t> the Repeat Passenger Rate (RPR%) for each city across the </a:t>
            </a:r>
            <a:r>
              <a:rPr lang="en-US" dirty="0" err="1">
                <a:solidFill>
                  <a:schemeClr val="bg1"/>
                </a:solidFill>
                <a:effectLst/>
                <a:latin typeface="Calibri" panose="020F0502020204030204" pitchFamily="34" charset="0"/>
                <a:ea typeface="Calibri" panose="020F0502020204030204" pitchFamily="34" charset="0"/>
              </a:rPr>
              <a:t>sixmonth</a:t>
            </a:r>
            <a:r>
              <a:rPr lang="en-US" dirty="0">
                <a:solidFill>
                  <a:schemeClr val="bg1"/>
                </a:solidFill>
                <a:effectLst/>
                <a:latin typeface="Calibri" panose="020F0502020204030204" pitchFamily="34" charset="0"/>
                <a:ea typeface="Calibri" panose="020F0502020204030204" pitchFamily="34" charset="0"/>
              </a:rPr>
              <a:t> period. Identify the top 2 and bottom 2 cities based on their RPR% to determine which locations have the strongest and weakest rates</a:t>
            </a:r>
            <a:endParaRPr lang="en-US" dirty="0">
              <a:solidFill>
                <a:schemeClr val="bg1"/>
              </a:solidFill>
            </a:endParaRPr>
          </a:p>
        </p:txBody>
      </p:sp>
      <p:pic>
        <p:nvPicPr>
          <p:cNvPr id="7" name="Picture 6">
            <a:extLst>
              <a:ext uri="{FF2B5EF4-FFF2-40B4-BE49-F238E27FC236}">
                <a16:creationId xmlns:a16="http://schemas.microsoft.com/office/drawing/2014/main" id="{B5819341-BEBB-6685-2FED-8AE3EF5815FD}"/>
              </a:ext>
            </a:extLst>
          </p:cNvPr>
          <p:cNvPicPr>
            <a:picLocks noChangeAspect="1"/>
          </p:cNvPicPr>
          <p:nvPr/>
        </p:nvPicPr>
        <p:blipFill>
          <a:blip r:embed="rId3"/>
          <a:stretch>
            <a:fillRect/>
          </a:stretch>
        </p:blipFill>
        <p:spPr>
          <a:xfrm>
            <a:off x="641158" y="1668088"/>
            <a:ext cx="6878010" cy="2229161"/>
          </a:xfrm>
          <a:prstGeom prst="rect">
            <a:avLst/>
          </a:prstGeom>
        </p:spPr>
      </p:pic>
      <p:pic>
        <p:nvPicPr>
          <p:cNvPr id="9" name="Picture 8">
            <a:extLst>
              <a:ext uri="{FF2B5EF4-FFF2-40B4-BE49-F238E27FC236}">
                <a16:creationId xmlns:a16="http://schemas.microsoft.com/office/drawing/2014/main" id="{98F068A7-9F85-81FC-E77C-82B8F07F94A9}"/>
              </a:ext>
            </a:extLst>
          </p:cNvPr>
          <p:cNvPicPr>
            <a:picLocks noChangeAspect="1"/>
          </p:cNvPicPr>
          <p:nvPr/>
        </p:nvPicPr>
        <p:blipFill>
          <a:blip r:embed="rId4"/>
          <a:stretch>
            <a:fillRect/>
          </a:stretch>
        </p:blipFill>
        <p:spPr>
          <a:xfrm>
            <a:off x="641158" y="3963651"/>
            <a:ext cx="6878010" cy="2093088"/>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A2FF028D-7C11-716C-DF75-E964385A3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8675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17092-E740-C242-F492-02B72969E13D}"/>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796BA7CF-9FA4-F4ED-AED1-F07EBECF5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0B8401D2-252D-B1C3-E1F7-E4D57C53C4E9}"/>
              </a:ext>
            </a:extLst>
          </p:cNvPr>
          <p:cNvPicPr>
            <a:picLocks noChangeAspect="1"/>
          </p:cNvPicPr>
          <p:nvPr/>
        </p:nvPicPr>
        <p:blipFill>
          <a:blip r:embed="rId4"/>
          <a:stretch>
            <a:fillRect/>
          </a:stretch>
        </p:blipFill>
        <p:spPr>
          <a:xfrm>
            <a:off x="529937" y="1911927"/>
            <a:ext cx="8614063" cy="4058024"/>
          </a:xfrm>
          <a:prstGeom prst="rect">
            <a:avLst/>
          </a:prstGeom>
        </p:spPr>
      </p:pic>
      <p:sp>
        <p:nvSpPr>
          <p:cNvPr id="6" name="TextBox 5">
            <a:extLst>
              <a:ext uri="{FF2B5EF4-FFF2-40B4-BE49-F238E27FC236}">
                <a16:creationId xmlns:a16="http://schemas.microsoft.com/office/drawing/2014/main" id="{8CA586CC-F944-8056-D8BD-1CE6D8AC3161}"/>
              </a:ext>
            </a:extLst>
          </p:cNvPr>
          <p:cNvSpPr txBox="1"/>
          <p:nvPr/>
        </p:nvSpPr>
        <p:spPr>
          <a:xfrm>
            <a:off x="1506682" y="287884"/>
            <a:ext cx="8894618" cy="923330"/>
          </a:xfrm>
          <a:prstGeom prst="rect">
            <a:avLst/>
          </a:prstGeom>
          <a:noFill/>
        </p:spPr>
        <p:txBody>
          <a:bodyPr wrap="square">
            <a:spAutoFit/>
          </a:bodyPr>
          <a:lstStyle/>
          <a:p>
            <a:r>
              <a:rPr lang="en-US" dirty="0" err="1">
                <a:solidFill>
                  <a:schemeClr val="bg1"/>
                </a:solidFill>
                <a:latin typeface="Calibri" panose="020F0502020204030204" pitchFamily="34" charset="0"/>
                <a:ea typeface="Calibri" panose="020F0502020204030204" pitchFamily="34" charset="0"/>
              </a:rPr>
              <a:t>A</a:t>
            </a:r>
            <a:r>
              <a:rPr lang="en-US" sz="1800" dirty="0" err="1">
                <a:solidFill>
                  <a:schemeClr val="bg1"/>
                </a:solidFill>
                <a:effectLst/>
                <a:latin typeface="Calibri" panose="020F0502020204030204" pitchFamily="34" charset="0"/>
                <a:ea typeface="Calibri" panose="020F0502020204030204" pitchFamily="34" charset="0"/>
              </a:rPr>
              <a:t>nalyse</a:t>
            </a:r>
            <a:r>
              <a:rPr lang="en-US" sz="1800" dirty="0">
                <a:solidFill>
                  <a:schemeClr val="bg1"/>
                </a:solidFill>
                <a:effectLst/>
                <a:latin typeface="Calibri" panose="020F0502020204030204" pitchFamily="34" charset="0"/>
                <a:ea typeface="Calibri" panose="020F0502020204030204" pitchFamily="34" charset="0"/>
              </a:rPr>
              <a:t> the RPR% by month across all cities and identify the months with the highest and lowest repeat passenger rates. This will help to pinpoint any seasonal patterns or months with higher repeat passenger loyalty</a:t>
            </a:r>
            <a:endParaRPr lang="en-US" dirty="0">
              <a:solidFill>
                <a:schemeClr val="bg1"/>
              </a:solidFill>
            </a:endParaRPr>
          </a:p>
        </p:txBody>
      </p:sp>
      <p:pic>
        <p:nvPicPr>
          <p:cNvPr id="2" name="Picture 1" descr="A yellow car with a black border&#10;&#10;Description automatically generated">
            <a:extLst>
              <a:ext uri="{FF2B5EF4-FFF2-40B4-BE49-F238E27FC236}">
                <a16:creationId xmlns:a16="http://schemas.microsoft.com/office/drawing/2014/main" id="{FB680017-BC63-4F7E-29DE-4E63D6D98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94910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008BA-9865-E08A-A4E4-93D00922AD51}"/>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F34CCC2-9E74-2A47-85DE-7144D4AB1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232AE926-5D5C-BC04-5AF0-C3D4CC1639F5}"/>
                  </a:ext>
                </a:extLst>
              </p:cNvPr>
              <p:cNvGraphicFramePr>
                <a:graphicFrameLocks noGrp="1"/>
              </p:cNvGraphicFramePr>
              <p:nvPr>
                <p:extLst>
                  <p:ext uri="{D42A27DB-BD31-4B8C-83A1-F6EECF244321}">
                    <p14:modId xmlns:p14="http://schemas.microsoft.com/office/powerpoint/2010/main" val="208872339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232AE926-5D5C-BC04-5AF0-C3D4CC1639F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75144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5893A-7F43-CDCD-6E3F-2633BD9EAEC1}"/>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2719CB6A-A3BC-E737-293B-1E01D75AF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D9DF880-86CA-214F-20A7-81DA85634ECB}"/>
              </a:ext>
            </a:extLst>
          </p:cNvPr>
          <p:cNvSpPr txBox="1"/>
          <p:nvPr/>
        </p:nvSpPr>
        <p:spPr>
          <a:xfrm>
            <a:off x="1160207" y="2782669"/>
            <a:ext cx="10264878" cy="1292662"/>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	</a:t>
            </a:r>
            <a:r>
              <a:rPr lang="en-US" sz="6000" dirty="0">
                <a:solidFill>
                  <a:schemeClr val="bg1"/>
                </a:solidFill>
                <a:latin typeface="Sabon Next LT" panose="020B0502040204020203" pitchFamily="2" charset="0"/>
                <a:cs typeface="Sabon Next LT" panose="020B0502040204020203" pitchFamily="2" charset="0"/>
              </a:rPr>
              <a:t>AD_HOC REQUESTS</a:t>
            </a:r>
          </a:p>
          <a:p>
            <a:endParaRPr lang="en-US" dirty="0">
              <a:solidFill>
                <a:schemeClr val="bg1"/>
              </a:solidFill>
              <a:latin typeface="Sabon Next LT" panose="02000500000000000000" pitchFamily="2" charset="0"/>
              <a:cs typeface="Sabon Next LT" panose="02000500000000000000" pitchFamily="2" charset="0"/>
            </a:endParaRPr>
          </a:p>
        </p:txBody>
      </p:sp>
      <p:pic>
        <p:nvPicPr>
          <p:cNvPr id="2" name="Picture 1" descr="A yellow car with a black border&#10;&#10;Description automatically generated">
            <a:extLst>
              <a:ext uri="{FF2B5EF4-FFF2-40B4-BE49-F238E27FC236}">
                <a16:creationId xmlns:a16="http://schemas.microsoft.com/office/drawing/2014/main" id="{6110E557-8E73-285A-9F50-124FBA6CC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58748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2EAD8-DD49-98A1-43FF-14D4C5F3E957}"/>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F54AA653-C6AC-32A9-C574-2BA0ECB73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B5F1B35-AA26-5D8D-FFFD-6B0CE076342C}"/>
              </a:ext>
            </a:extLst>
          </p:cNvPr>
          <p:cNvSpPr txBox="1"/>
          <p:nvPr/>
        </p:nvSpPr>
        <p:spPr>
          <a:xfrm>
            <a:off x="1927123" y="408322"/>
            <a:ext cx="7728155" cy="407035"/>
          </a:xfrm>
          <a:prstGeom prst="rect">
            <a:avLst/>
          </a:prstGeom>
          <a:noFill/>
        </p:spPr>
        <p:txBody>
          <a:bodyPr wrap="square" rtlCol="0">
            <a:spAutoFit/>
          </a:bodyPr>
          <a:lstStyle/>
          <a:p>
            <a:pPr marL="5715" marR="0" indent="-3175">
              <a:lnSpc>
                <a:spcPct val="107000"/>
              </a:lnSpc>
              <a:spcAft>
                <a:spcPts val="650"/>
              </a:spcAft>
            </a:pPr>
            <a:r>
              <a:rPr lang="en-US" sz="2000" b="1" kern="100" dirty="0">
                <a:solidFill>
                  <a:schemeClr val="bg1"/>
                </a:solidFill>
                <a:effectLst/>
                <a:latin typeface="Calibri" panose="020F0502020204030204" pitchFamily="34" charset="0"/>
                <a:ea typeface="Calibri" panose="020F0502020204030204" pitchFamily="34" charset="0"/>
              </a:rPr>
              <a:t>Business Request - 1: City-Level Fare and Trip Summary Report</a:t>
            </a:r>
          </a:p>
        </p:txBody>
      </p:sp>
      <p:pic>
        <p:nvPicPr>
          <p:cNvPr id="5" name="Picture 4">
            <a:extLst>
              <a:ext uri="{FF2B5EF4-FFF2-40B4-BE49-F238E27FC236}">
                <a16:creationId xmlns:a16="http://schemas.microsoft.com/office/drawing/2014/main" id="{9AF2DBFB-F638-B669-BE2C-AA0F35E94AF0}"/>
              </a:ext>
            </a:extLst>
          </p:cNvPr>
          <p:cNvPicPr>
            <a:picLocks noChangeAspect="1"/>
          </p:cNvPicPr>
          <p:nvPr/>
        </p:nvPicPr>
        <p:blipFill>
          <a:blip r:embed="rId3"/>
          <a:stretch>
            <a:fillRect/>
          </a:stretch>
        </p:blipFill>
        <p:spPr>
          <a:xfrm>
            <a:off x="870716" y="2037748"/>
            <a:ext cx="7592247" cy="2960280"/>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9CAB74D5-66F9-3A35-E655-294071D5F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59761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759C0-1482-C32A-3F10-1468B290BBFD}"/>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49F26BF8-6DE7-2307-E92E-59CA26FEE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8EE818C-3157-49AC-6C58-24C40C11F445}"/>
              </a:ext>
            </a:extLst>
          </p:cNvPr>
          <p:cNvSpPr txBox="1"/>
          <p:nvPr/>
        </p:nvSpPr>
        <p:spPr>
          <a:xfrm>
            <a:off x="1681316" y="421516"/>
            <a:ext cx="7846142" cy="407035"/>
          </a:xfrm>
          <a:prstGeom prst="rect">
            <a:avLst/>
          </a:prstGeom>
          <a:noFill/>
        </p:spPr>
        <p:txBody>
          <a:bodyPr wrap="square" rtlCol="0">
            <a:spAutoFit/>
          </a:bodyPr>
          <a:lstStyle/>
          <a:p>
            <a:pPr marL="18415" marR="0" indent="-6350">
              <a:lnSpc>
                <a:spcPct val="107000"/>
              </a:lnSpc>
              <a:spcAft>
                <a:spcPts val="645"/>
              </a:spcAft>
            </a:pPr>
            <a:r>
              <a:rPr lang="en-US" sz="2000" kern="100" dirty="0">
                <a:solidFill>
                  <a:schemeClr val="bg1"/>
                </a:solidFill>
                <a:effectLst/>
                <a:latin typeface="Calibri" panose="020F0502020204030204" pitchFamily="34" charset="0"/>
                <a:ea typeface="Calibri" panose="020F0502020204030204" pitchFamily="34" charset="0"/>
              </a:rPr>
              <a:t>Business Request - 2: Monthly City-Level Trips Target Performance Report</a:t>
            </a:r>
          </a:p>
        </p:txBody>
      </p:sp>
      <p:pic>
        <p:nvPicPr>
          <p:cNvPr id="5" name="Picture 4">
            <a:extLst>
              <a:ext uri="{FF2B5EF4-FFF2-40B4-BE49-F238E27FC236}">
                <a16:creationId xmlns:a16="http://schemas.microsoft.com/office/drawing/2014/main" id="{1AB6418A-508F-F2E0-31A4-2275574DC6E6}"/>
              </a:ext>
            </a:extLst>
          </p:cNvPr>
          <p:cNvPicPr>
            <a:picLocks noChangeAspect="1"/>
          </p:cNvPicPr>
          <p:nvPr/>
        </p:nvPicPr>
        <p:blipFill>
          <a:blip r:embed="rId3"/>
          <a:stretch>
            <a:fillRect/>
          </a:stretch>
        </p:blipFill>
        <p:spPr>
          <a:xfrm>
            <a:off x="1111045" y="1657102"/>
            <a:ext cx="6954220" cy="3543795"/>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23E6CE26-9E33-6EA2-9ED1-8FC0A3D9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80148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18F5BA4-0A40-EF08-7A06-1DA21DE5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5520" cy="6858000"/>
          </a:xfrm>
          <a:prstGeom prst="rect">
            <a:avLst/>
          </a:prstGeom>
        </p:spPr>
      </p:pic>
      <p:sp>
        <p:nvSpPr>
          <p:cNvPr id="2" name="TextBox 1">
            <a:extLst>
              <a:ext uri="{FF2B5EF4-FFF2-40B4-BE49-F238E27FC236}">
                <a16:creationId xmlns:a16="http://schemas.microsoft.com/office/drawing/2014/main" id="{16685D11-9592-C8CB-094E-32E5596C8C75}"/>
              </a:ext>
            </a:extLst>
          </p:cNvPr>
          <p:cNvSpPr txBox="1"/>
          <p:nvPr/>
        </p:nvSpPr>
        <p:spPr>
          <a:xfrm>
            <a:off x="4699819" y="498257"/>
            <a:ext cx="3362632" cy="830997"/>
          </a:xfrm>
          <a:prstGeom prst="rect">
            <a:avLst/>
          </a:prstGeom>
          <a:noFill/>
        </p:spPr>
        <p:txBody>
          <a:bodyPr wrap="square" rtlCol="0">
            <a:spAutoFit/>
          </a:bodyPr>
          <a:lstStyle/>
          <a:p>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AGENDA</a:t>
            </a:r>
          </a:p>
        </p:txBody>
      </p:sp>
      <p:sp>
        <p:nvSpPr>
          <p:cNvPr id="6" name="Content Placeholder 2">
            <a:extLst>
              <a:ext uri="{FF2B5EF4-FFF2-40B4-BE49-F238E27FC236}">
                <a16:creationId xmlns:a16="http://schemas.microsoft.com/office/drawing/2014/main" id="{7F2DF083-D21D-FF58-7E20-B3CDDD77A88E}"/>
              </a:ext>
            </a:extLst>
          </p:cNvPr>
          <p:cNvSpPr txBox="1">
            <a:spLocks/>
          </p:cNvSpPr>
          <p:nvPr/>
        </p:nvSpPr>
        <p:spPr>
          <a:xfrm>
            <a:off x="3714750" y="2108066"/>
            <a:ext cx="4762500" cy="36900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About Company</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About Data Model</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Primary Questions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Dashboard</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Ad Hoc Requests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Secondary Questions</a:t>
            </a:r>
          </a:p>
          <a:p>
            <a:pPr marL="0" indent="0">
              <a:buFont typeface="Arial" panose="020B0604020202020204" pitchFamily="34" charset="0"/>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yellow car with a black border&#10;&#10;Description automatically generated">
            <a:extLst>
              <a:ext uri="{FF2B5EF4-FFF2-40B4-BE49-F238E27FC236}">
                <a16:creationId xmlns:a16="http://schemas.microsoft.com/office/drawing/2014/main" id="{3D142CD5-3CDE-5B95-9AB3-7FD0B156E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4185354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E07E-C04F-63FB-52A7-0074E75936E2}"/>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1F7D02E1-2F0C-AFE6-CB08-49549371E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10B2D2D-1332-1A80-E483-93500AB329A5}"/>
              </a:ext>
            </a:extLst>
          </p:cNvPr>
          <p:cNvSpPr txBox="1"/>
          <p:nvPr/>
        </p:nvSpPr>
        <p:spPr>
          <a:xfrm>
            <a:off x="1858297" y="481782"/>
            <a:ext cx="7846142" cy="407035"/>
          </a:xfrm>
          <a:prstGeom prst="rect">
            <a:avLst/>
          </a:prstGeom>
          <a:noFill/>
        </p:spPr>
        <p:txBody>
          <a:bodyPr wrap="square" rtlCol="0">
            <a:spAutoFit/>
          </a:bodyPr>
          <a:lstStyle/>
          <a:p>
            <a:pPr marL="5715" marR="0" indent="-3175">
              <a:lnSpc>
                <a:spcPct val="107000"/>
              </a:lnSpc>
              <a:spcAft>
                <a:spcPts val="650"/>
              </a:spcAft>
            </a:pPr>
            <a:r>
              <a:rPr lang="en-US" sz="2000" b="1" kern="100" dirty="0">
                <a:solidFill>
                  <a:schemeClr val="bg1"/>
                </a:solidFill>
                <a:effectLst/>
                <a:latin typeface="Calibri" panose="020F0502020204030204" pitchFamily="34" charset="0"/>
                <a:ea typeface="Calibri" panose="020F0502020204030204" pitchFamily="34" charset="0"/>
              </a:rPr>
              <a:t>Business Request - 3: City-Level Repeat Passenger Trip Frequency Report</a:t>
            </a:r>
          </a:p>
        </p:txBody>
      </p:sp>
      <p:pic>
        <p:nvPicPr>
          <p:cNvPr id="5" name="Picture 4">
            <a:extLst>
              <a:ext uri="{FF2B5EF4-FFF2-40B4-BE49-F238E27FC236}">
                <a16:creationId xmlns:a16="http://schemas.microsoft.com/office/drawing/2014/main" id="{6A8D25E8-7EBA-A243-3249-BB8E4C45DDC3}"/>
              </a:ext>
            </a:extLst>
          </p:cNvPr>
          <p:cNvPicPr>
            <a:picLocks noChangeAspect="1"/>
          </p:cNvPicPr>
          <p:nvPr/>
        </p:nvPicPr>
        <p:blipFill>
          <a:blip r:embed="rId3"/>
          <a:stretch>
            <a:fillRect/>
          </a:stretch>
        </p:blipFill>
        <p:spPr>
          <a:xfrm>
            <a:off x="971354" y="2016101"/>
            <a:ext cx="9002381" cy="2940363"/>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FCC9E061-3F8B-73A6-7DBB-01C5C6BC3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6217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6A44D-4049-0FBB-8E2B-B9E34EB0A161}"/>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49D0C51F-21FE-25EE-3DC6-7B1D7A19C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F707CF3-AAA1-1B5E-CC63-54E03F41A413}"/>
              </a:ext>
            </a:extLst>
          </p:cNvPr>
          <p:cNvSpPr txBox="1"/>
          <p:nvPr/>
        </p:nvSpPr>
        <p:spPr>
          <a:xfrm>
            <a:off x="1612490" y="551089"/>
            <a:ext cx="8967020" cy="407035"/>
          </a:xfrm>
          <a:prstGeom prst="rect">
            <a:avLst/>
          </a:prstGeom>
          <a:noFill/>
        </p:spPr>
        <p:txBody>
          <a:bodyPr wrap="square" rtlCol="0">
            <a:spAutoFit/>
          </a:bodyPr>
          <a:lstStyle/>
          <a:p>
            <a:pPr marL="5715" marR="0" indent="-3175">
              <a:lnSpc>
                <a:spcPct val="107000"/>
              </a:lnSpc>
              <a:spcAft>
                <a:spcPts val="1425"/>
              </a:spcAft>
            </a:pPr>
            <a:r>
              <a:rPr lang="en-US" sz="2000" b="1" kern="100" dirty="0">
                <a:solidFill>
                  <a:schemeClr val="bg1"/>
                </a:solidFill>
                <a:effectLst/>
                <a:latin typeface="Calibri" panose="020F0502020204030204" pitchFamily="34" charset="0"/>
                <a:ea typeface="Calibri" panose="020F0502020204030204" pitchFamily="34" charset="0"/>
              </a:rPr>
              <a:t>Business Request - 4: Identify Cities with Highest and Lowest Total New Passengers</a:t>
            </a:r>
          </a:p>
        </p:txBody>
      </p:sp>
      <p:pic>
        <p:nvPicPr>
          <p:cNvPr id="5" name="Picture 4">
            <a:extLst>
              <a:ext uri="{FF2B5EF4-FFF2-40B4-BE49-F238E27FC236}">
                <a16:creationId xmlns:a16="http://schemas.microsoft.com/office/drawing/2014/main" id="{0A97E76D-4C2C-8625-651B-612C08830C63}"/>
              </a:ext>
            </a:extLst>
          </p:cNvPr>
          <p:cNvPicPr>
            <a:picLocks noChangeAspect="1"/>
          </p:cNvPicPr>
          <p:nvPr/>
        </p:nvPicPr>
        <p:blipFill>
          <a:blip r:embed="rId3"/>
          <a:stretch>
            <a:fillRect/>
          </a:stretch>
        </p:blipFill>
        <p:spPr>
          <a:xfrm>
            <a:off x="1029035" y="2028314"/>
            <a:ext cx="6432505" cy="3064795"/>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8FB13305-2CD4-C3C6-9623-A5AB63E4E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420815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C5BA9-359C-023C-F97A-B77167998A6E}"/>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9ECB3A54-F490-AF26-FB48-F3AF115C4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070DA7E-268C-A1CB-1E92-F829855A5F15}"/>
              </a:ext>
            </a:extLst>
          </p:cNvPr>
          <p:cNvSpPr txBox="1"/>
          <p:nvPr/>
        </p:nvSpPr>
        <p:spPr>
          <a:xfrm>
            <a:off x="2355495" y="604461"/>
            <a:ext cx="8739537" cy="407035"/>
          </a:xfrm>
          <a:prstGeom prst="rect">
            <a:avLst/>
          </a:prstGeom>
          <a:noFill/>
        </p:spPr>
        <p:txBody>
          <a:bodyPr wrap="square" rtlCol="0">
            <a:spAutoFit/>
          </a:bodyPr>
          <a:lstStyle/>
          <a:p>
            <a:pPr marL="18415" marR="0" indent="-6350">
              <a:lnSpc>
                <a:spcPct val="107000"/>
              </a:lnSpc>
              <a:spcAft>
                <a:spcPts val="660"/>
              </a:spcAft>
            </a:pPr>
            <a:r>
              <a:rPr lang="en-US" sz="2000" kern="100" dirty="0">
                <a:solidFill>
                  <a:schemeClr val="bg1"/>
                </a:solidFill>
                <a:effectLst/>
                <a:latin typeface="Calibri" panose="020F0502020204030204" pitchFamily="34" charset="0"/>
                <a:ea typeface="Calibri" panose="020F0502020204030204" pitchFamily="34" charset="0"/>
              </a:rPr>
              <a:t>Business Request - 5: Identify Month with Highest Revenue for Each City</a:t>
            </a:r>
          </a:p>
        </p:txBody>
      </p:sp>
      <p:pic>
        <p:nvPicPr>
          <p:cNvPr id="5" name="Picture 4">
            <a:extLst>
              <a:ext uri="{FF2B5EF4-FFF2-40B4-BE49-F238E27FC236}">
                <a16:creationId xmlns:a16="http://schemas.microsoft.com/office/drawing/2014/main" id="{99AAC72F-9C03-BC30-C6C8-2108D294C5C3}"/>
              </a:ext>
            </a:extLst>
          </p:cNvPr>
          <p:cNvPicPr>
            <a:picLocks noChangeAspect="1"/>
          </p:cNvPicPr>
          <p:nvPr/>
        </p:nvPicPr>
        <p:blipFill>
          <a:blip r:embed="rId3"/>
          <a:stretch>
            <a:fillRect/>
          </a:stretch>
        </p:blipFill>
        <p:spPr>
          <a:xfrm>
            <a:off x="1593096" y="1988556"/>
            <a:ext cx="6608347" cy="3291367"/>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BEE66957-1ACF-A7FA-BB8F-F750C926C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95602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40B8-CA19-DEE9-AB43-3606034A93D2}"/>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0AFA451-453E-B3AB-B905-495D9D9FC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D3F070A-1EC4-1E3D-502A-B07D08D20CE2}"/>
              </a:ext>
            </a:extLst>
          </p:cNvPr>
          <p:cNvSpPr txBox="1"/>
          <p:nvPr/>
        </p:nvSpPr>
        <p:spPr>
          <a:xfrm>
            <a:off x="3357158" y="522066"/>
            <a:ext cx="6012985" cy="407035"/>
          </a:xfrm>
          <a:prstGeom prst="rect">
            <a:avLst/>
          </a:prstGeom>
          <a:noFill/>
        </p:spPr>
        <p:txBody>
          <a:bodyPr wrap="square" rtlCol="0">
            <a:spAutoFit/>
          </a:bodyPr>
          <a:lstStyle/>
          <a:p>
            <a:pPr marL="12065" marR="0">
              <a:lnSpc>
                <a:spcPct val="107000"/>
              </a:lnSpc>
              <a:spcAft>
                <a:spcPts val="650"/>
              </a:spcAft>
            </a:pPr>
            <a:r>
              <a:rPr lang="en-US" sz="2000" kern="100" dirty="0">
                <a:solidFill>
                  <a:schemeClr val="bg1"/>
                </a:solidFill>
                <a:effectLst/>
                <a:latin typeface="Calibri" panose="020F0502020204030204" pitchFamily="34" charset="0"/>
                <a:ea typeface="Calibri" panose="020F0502020204030204" pitchFamily="34" charset="0"/>
              </a:rPr>
              <a:t>Business Request - 6: Repeat Passenger Rate Analysis</a:t>
            </a:r>
          </a:p>
        </p:txBody>
      </p:sp>
      <p:pic>
        <p:nvPicPr>
          <p:cNvPr id="6" name="Picture 5">
            <a:extLst>
              <a:ext uri="{FF2B5EF4-FFF2-40B4-BE49-F238E27FC236}">
                <a16:creationId xmlns:a16="http://schemas.microsoft.com/office/drawing/2014/main" id="{1179D4C7-9BF1-6D17-06BB-74C48752C4C8}"/>
              </a:ext>
            </a:extLst>
          </p:cNvPr>
          <p:cNvPicPr>
            <a:picLocks noChangeAspect="1"/>
          </p:cNvPicPr>
          <p:nvPr/>
        </p:nvPicPr>
        <p:blipFill>
          <a:blip r:embed="rId3"/>
          <a:stretch>
            <a:fillRect/>
          </a:stretch>
        </p:blipFill>
        <p:spPr>
          <a:xfrm>
            <a:off x="1255366" y="1366590"/>
            <a:ext cx="7231772" cy="4560271"/>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19178EC4-E36B-DA4D-7833-BA61B23EE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0126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F609D-843E-0D4F-75C7-0B8DF2123322}"/>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2EC8989D-3CCD-0AFD-359C-4F5C451DD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8005EF8-A225-0366-F300-7394026BF2B9}"/>
              </a:ext>
            </a:extLst>
          </p:cNvPr>
          <p:cNvSpPr txBox="1"/>
          <p:nvPr/>
        </p:nvSpPr>
        <p:spPr>
          <a:xfrm>
            <a:off x="639096" y="2782669"/>
            <a:ext cx="10569679" cy="1292662"/>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	</a:t>
            </a:r>
            <a:r>
              <a:rPr lang="en-US" sz="6000" dirty="0">
                <a:solidFill>
                  <a:schemeClr val="bg1"/>
                </a:solidFill>
                <a:latin typeface="Sabon Next LT" panose="020B0502040204020203" pitchFamily="2" charset="0"/>
                <a:cs typeface="Sabon Next LT" panose="020B0502040204020203" pitchFamily="2" charset="0"/>
              </a:rPr>
              <a:t>SECOUNDRY QUESTIONS</a:t>
            </a:r>
          </a:p>
          <a:p>
            <a:endParaRPr lang="en-US" dirty="0">
              <a:solidFill>
                <a:schemeClr val="bg1"/>
              </a:solidFill>
              <a:latin typeface="Sabon Next LT" panose="02000500000000000000" pitchFamily="2" charset="0"/>
              <a:cs typeface="Sabon Next LT" panose="02000500000000000000" pitchFamily="2" charset="0"/>
            </a:endParaRPr>
          </a:p>
        </p:txBody>
      </p:sp>
      <p:pic>
        <p:nvPicPr>
          <p:cNvPr id="2" name="Picture 1" descr="A yellow car with a black border&#10;&#10;Description automatically generated">
            <a:extLst>
              <a:ext uri="{FF2B5EF4-FFF2-40B4-BE49-F238E27FC236}">
                <a16:creationId xmlns:a16="http://schemas.microsoft.com/office/drawing/2014/main" id="{031A0D06-C8B2-9D5C-FE8B-9878461A1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0793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DE51F-25B5-4793-BB85-66397B6B38EA}"/>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6C6C7C1-86E7-1D2F-7D07-5701E6580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766C266-6024-52FD-4121-7A55CF6C4DAF}"/>
              </a:ext>
            </a:extLst>
          </p:cNvPr>
          <p:cNvSpPr txBox="1"/>
          <p:nvPr/>
        </p:nvSpPr>
        <p:spPr>
          <a:xfrm>
            <a:off x="1184787" y="111064"/>
            <a:ext cx="9822426" cy="1015663"/>
          </a:xfrm>
          <a:prstGeom prst="rect">
            <a:avLst/>
          </a:prstGeom>
          <a:noFill/>
        </p:spPr>
        <p:txBody>
          <a:bodyPr wrap="square" rtlCol="0">
            <a:spAutoFit/>
          </a:bodyPr>
          <a:lstStyle/>
          <a:p>
            <a:pPr marL="457200" indent="-457200">
              <a:buAutoNum type="arabicPeriod"/>
            </a:pPr>
            <a:r>
              <a:rPr lang="en-US" sz="2000" kern="100" dirty="0">
                <a:solidFill>
                  <a:schemeClr val="bg1"/>
                </a:solidFill>
                <a:effectLst/>
                <a:latin typeface="Calibri" panose="020F0502020204030204" pitchFamily="34" charset="0"/>
                <a:ea typeface="Calibri" panose="020F0502020204030204" pitchFamily="34" charset="0"/>
              </a:rPr>
              <a:t>Factors Influencing Repeat Passenger Rates</a:t>
            </a:r>
          </a:p>
          <a:p>
            <a:r>
              <a:rPr lang="en-US" sz="2000" kern="100" dirty="0">
                <a:solidFill>
                  <a:schemeClr val="bg1"/>
                </a:solidFill>
                <a:latin typeface="Calibri" panose="020F0502020204030204" pitchFamily="34" charset="0"/>
                <a:ea typeface="Calibri" panose="020F0502020204030204" pitchFamily="34" charset="0"/>
              </a:rPr>
              <a:t>	</a:t>
            </a:r>
            <a:r>
              <a:rPr lang="en-US" sz="2000" dirty="0">
                <a:solidFill>
                  <a:schemeClr val="bg1"/>
                </a:solidFill>
                <a:effectLst/>
                <a:latin typeface="Calibri" panose="020F0502020204030204" pitchFamily="34" charset="0"/>
                <a:ea typeface="Calibri" panose="020F0502020204030204" pitchFamily="34" charset="0"/>
              </a:rPr>
              <a:t>What factors (such as quality of service, competitive pricing, or city demographics) might contribute to higher or lower repeat passenger rates in different cities? </a:t>
            </a:r>
            <a:endParaRPr lang="en-US" sz="2000" kern="100" dirty="0">
              <a:solidFill>
                <a:schemeClr val="bg1"/>
              </a:solidFill>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752E6C0B-AF3C-3C6A-CC66-A823B271C46B}"/>
              </a:ext>
            </a:extLst>
          </p:cNvPr>
          <p:cNvSpPr txBox="1"/>
          <p:nvPr/>
        </p:nvSpPr>
        <p:spPr>
          <a:xfrm>
            <a:off x="3947978" y="3968444"/>
            <a:ext cx="3546090" cy="1200329"/>
          </a:xfrm>
          <a:prstGeom prst="rect">
            <a:avLst/>
          </a:prstGeom>
          <a:noFill/>
        </p:spPr>
        <p:txBody>
          <a:bodyPr wrap="square">
            <a:spAutoFit/>
          </a:bodyPr>
          <a:lstStyle/>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Fare competitiveness </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Value add services</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Discounts and promotions</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Flexibility</a:t>
            </a:r>
          </a:p>
        </p:txBody>
      </p:sp>
      <p:grpSp>
        <p:nvGrpSpPr>
          <p:cNvPr id="6" name="Group 5">
            <a:extLst>
              <a:ext uri="{FF2B5EF4-FFF2-40B4-BE49-F238E27FC236}">
                <a16:creationId xmlns:a16="http://schemas.microsoft.com/office/drawing/2014/main" id="{53CB7FA0-AC13-F564-66E7-74D2DC232EE1}"/>
              </a:ext>
            </a:extLst>
          </p:cNvPr>
          <p:cNvGrpSpPr/>
          <p:nvPr/>
        </p:nvGrpSpPr>
        <p:grpSpPr>
          <a:xfrm>
            <a:off x="7646795" y="1694590"/>
            <a:ext cx="2459333" cy="1870878"/>
            <a:chOff x="8256499" y="1679799"/>
            <a:chExt cx="2459333" cy="1870878"/>
          </a:xfrm>
        </p:grpSpPr>
        <p:pic>
          <p:nvPicPr>
            <p:cNvPr id="8" name="Picture 7" descr="A group of people standing in front of a map&#10;&#10;Description automatically generated">
              <a:extLst>
                <a:ext uri="{FF2B5EF4-FFF2-40B4-BE49-F238E27FC236}">
                  <a16:creationId xmlns:a16="http://schemas.microsoft.com/office/drawing/2014/main" id="{49F1099F-AF62-A8E6-B244-62DDD8B20903}"/>
                </a:ext>
              </a:extLst>
            </p:cNvPr>
            <p:cNvPicPr>
              <a:picLocks noChangeAspect="1"/>
            </p:cNvPicPr>
            <p:nvPr/>
          </p:nvPicPr>
          <p:blipFill>
            <a:blip r:embed="rId3">
              <a:extLst>
                <a:ext uri="{28A0092B-C50C-407E-A947-70E740481C1C}">
                  <a14:useLocalDpi xmlns:a14="http://schemas.microsoft.com/office/drawing/2010/main" val="0"/>
                </a:ext>
              </a:extLst>
            </a:blip>
            <a:srcRect b="10036"/>
            <a:stretch/>
          </p:blipFill>
          <p:spPr>
            <a:xfrm>
              <a:off x="8256499" y="2073349"/>
              <a:ext cx="2459333" cy="1477328"/>
            </a:xfrm>
            <a:prstGeom prst="rect">
              <a:avLst/>
            </a:prstGeom>
          </p:spPr>
        </p:pic>
        <p:sp>
          <p:nvSpPr>
            <p:cNvPr id="18" name="TextBox 17">
              <a:extLst>
                <a:ext uri="{FF2B5EF4-FFF2-40B4-BE49-F238E27FC236}">
                  <a16:creationId xmlns:a16="http://schemas.microsoft.com/office/drawing/2014/main" id="{D6B1F610-390C-607A-DB77-3125D57F99AA}"/>
                </a:ext>
              </a:extLst>
            </p:cNvPr>
            <p:cNvSpPr txBox="1"/>
            <p:nvPr/>
          </p:nvSpPr>
          <p:spPr>
            <a:xfrm>
              <a:off x="8256499" y="1679799"/>
              <a:ext cx="2459333" cy="369332"/>
            </a:xfrm>
            <a:prstGeom prst="rect">
              <a:avLst/>
            </a:prstGeom>
            <a:noFill/>
          </p:spPr>
          <p:txBody>
            <a:bodyPr wrap="square">
              <a:spAutoFit/>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City demographics</a:t>
              </a:r>
              <a:endParaRPr lang="en-US" dirty="0"/>
            </a:p>
          </p:txBody>
        </p:sp>
      </p:grpSp>
      <p:sp>
        <p:nvSpPr>
          <p:cNvPr id="20" name="TextBox 19">
            <a:extLst>
              <a:ext uri="{FF2B5EF4-FFF2-40B4-BE49-F238E27FC236}">
                <a16:creationId xmlns:a16="http://schemas.microsoft.com/office/drawing/2014/main" id="{C9D65F4F-768E-6A2E-120C-134C46551E5F}"/>
              </a:ext>
            </a:extLst>
          </p:cNvPr>
          <p:cNvSpPr txBox="1"/>
          <p:nvPr/>
        </p:nvSpPr>
        <p:spPr>
          <a:xfrm>
            <a:off x="7473745" y="3829944"/>
            <a:ext cx="2805431" cy="1477328"/>
          </a:xfrm>
          <a:prstGeom prst="rect">
            <a:avLst/>
          </a:prstGeom>
          <a:noFill/>
        </p:spPr>
        <p:txBody>
          <a:bodyPr wrap="square">
            <a:spAutoFit/>
          </a:bodyPr>
          <a:lstStyle/>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Age </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Income </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Education</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Population density </a:t>
            </a:r>
          </a:p>
          <a:p>
            <a:pPr marL="742950" lvl="1" indent="-285750">
              <a:buFont typeface="Wingdings" panose="05000000000000000000" pitchFamily="2" charset="2"/>
              <a:buChar char="Ø"/>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Cultural diversity</a:t>
            </a:r>
            <a:endParaRPr lang="en-US" dirty="0"/>
          </a:p>
        </p:txBody>
      </p:sp>
      <p:grpSp>
        <p:nvGrpSpPr>
          <p:cNvPr id="4" name="Group 3">
            <a:extLst>
              <a:ext uri="{FF2B5EF4-FFF2-40B4-BE49-F238E27FC236}">
                <a16:creationId xmlns:a16="http://schemas.microsoft.com/office/drawing/2014/main" id="{5C9FD2B5-DD55-9AFD-E0D1-EF9EE76B0379}"/>
              </a:ext>
            </a:extLst>
          </p:cNvPr>
          <p:cNvGrpSpPr/>
          <p:nvPr/>
        </p:nvGrpSpPr>
        <p:grpSpPr>
          <a:xfrm>
            <a:off x="1476168" y="1689226"/>
            <a:ext cx="2319083" cy="1876242"/>
            <a:chOff x="1476168" y="1689226"/>
            <a:chExt cx="2319083" cy="1876242"/>
          </a:xfrm>
        </p:grpSpPr>
        <p:sp>
          <p:nvSpPr>
            <p:cNvPr id="12" name="TextBox 11">
              <a:extLst>
                <a:ext uri="{FF2B5EF4-FFF2-40B4-BE49-F238E27FC236}">
                  <a16:creationId xmlns:a16="http://schemas.microsoft.com/office/drawing/2014/main" id="{A4B882DE-E091-25FB-B513-5F29243D03D2}"/>
                </a:ext>
              </a:extLst>
            </p:cNvPr>
            <p:cNvSpPr txBox="1"/>
            <p:nvPr/>
          </p:nvSpPr>
          <p:spPr>
            <a:xfrm>
              <a:off x="1691662" y="1689226"/>
              <a:ext cx="1886308" cy="369332"/>
            </a:xfrm>
            <a:prstGeom prst="rect">
              <a:avLst/>
            </a:prstGeom>
            <a:noFill/>
          </p:spPr>
          <p:txBody>
            <a:bodyPr wrap="square">
              <a:spAutoFit/>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Quality of service</a:t>
              </a:r>
              <a:endParaRPr lang="en-US" dirty="0"/>
            </a:p>
          </p:txBody>
        </p:sp>
        <p:pic>
          <p:nvPicPr>
            <p:cNvPr id="21" name="Picture 20" descr="A group of hands holding a sign&#10;&#10;Description automatically generated">
              <a:extLst>
                <a:ext uri="{FF2B5EF4-FFF2-40B4-BE49-F238E27FC236}">
                  <a16:creationId xmlns:a16="http://schemas.microsoft.com/office/drawing/2014/main" id="{53EF7BC5-46B4-ECDA-7E2F-CD9F7262C9A6}"/>
                </a:ext>
              </a:extLst>
            </p:cNvPr>
            <p:cNvPicPr>
              <a:picLocks noChangeAspect="1"/>
            </p:cNvPicPr>
            <p:nvPr/>
          </p:nvPicPr>
          <p:blipFill>
            <a:blip r:embed="rId4">
              <a:extLst>
                <a:ext uri="{28A0092B-C50C-407E-A947-70E740481C1C}">
                  <a14:useLocalDpi xmlns:a14="http://schemas.microsoft.com/office/drawing/2010/main" val="0"/>
                </a:ext>
              </a:extLst>
            </a:blip>
            <a:srcRect b="7094"/>
            <a:stretch/>
          </p:blipFill>
          <p:spPr>
            <a:xfrm>
              <a:off x="1476168" y="2058558"/>
              <a:ext cx="2319083" cy="1506910"/>
            </a:xfrm>
            <a:prstGeom prst="rect">
              <a:avLst/>
            </a:prstGeom>
          </p:spPr>
        </p:pic>
      </p:grpSp>
      <p:grpSp>
        <p:nvGrpSpPr>
          <p:cNvPr id="5" name="Group 4">
            <a:extLst>
              <a:ext uri="{FF2B5EF4-FFF2-40B4-BE49-F238E27FC236}">
                <a16:creationId xmlns:a16="http://schemas.microsoft.com/office/drawing/2014/main" id="{26340DE7-796D-BE4F-5921-4D2EF18DE2E0}"/>
              </a:ext>
            </a:extLst>
          </p:cNvPr>
          <p:cNvGrpSpPr/>
          <p:nvPr/>
        </p:nvGrpSpPr>
        <p:grpSpPr>
          <a:xfrm>
            <a:off x="4506739" y="1689226"/>
            <a:ext cx="2428568" cy="1893064"/>
            <a:chOff x="4819629" y="1672404"/>
            <a:chExt cx="2428568" cy="1893064"/>
          </a:xfrm>
        </p:grpSpPr>
        <p:sp>
          <p:nvSpPr>
            <p:cNvPr id="14" name="TextBox 13">
              <a:extLst>
                <a:ext uri="{FF2B5EF4-FFF2-40B4-BE49-F238E27FC236}">
                  <a16:creationId xmlns:a16="http://schemas.microsoft.com/office/drawing/2014/main" id="{01710C7E-753A-986E-F43B-D583D8907DF2}"/>
                </a:ext>
              </a:extLst>
            </p:cNvPr>
            <p:cNvSpPr txBox="1"/>
            <p:nvPr/>
          </p:nvSpPr>
          <p:spPr>
            <a:xfrm>
              <a:off x="4819629" y="1672404"/>
              <a:ext cx="2428568" cy="369332"/>
            </a:xfrm>
            <a:prstGeom prst="rect">
              <a:avLst/>
            </a:prstGeom>
            <a:noFill/>
          </p:spPr>
          <p:txBody>
            <a:bodyPr wrap="square">
              <a:spAutoFit/>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Competitive pricing</a:t>
              </a: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2" name="Picture 21" descr="A person holding a sign&#10;&#10;Description automatically generated">
              <a:extLst>
                <a:ext uri="{FF2B5EF4-FFF2-40B4-BE49-F238E27FC236}">
                  <a16:creationId xmlns:a16="http://schemas.microsoft.com/office/drawing/2014/main" id="{4A6F858A-6068-086E-F8C9-DD557DC7E5FF}"/>
                </a:ext>
              </a:extLst>
            </p:cNvPr>
            <p:cNvPicPr>
              <a:picLocks noChangeAspect="1"/>
            </p:cNvPicPr>
            <p:nvPr/>
          </p:nvPicPr>
          <p:blipFill>
            <a:blip r:embed="rId5">
              <a:extLst>
                <a:ext uri="{28A0092B-C50C-407E-A947-70E740481C1C}">
                  <a14:useLocalDpi xmlns:a14="http://schemas.microsoft.com/office/drawing/2010/main" val="0"/>
                </a:ext>
              </a:extLst>
            </a:blip>
            <a:srcRect b="7637"/>
            <a:stretch/>
          </p:blipFill>
          <p:spPr>
            <a:xfrm>
              <a:off x="4819629" y="2058558"/>
              <a:ext cx="2428568" cy="1506910"/>
            </a:xfrm>
            <a:prstGeom prst="rect">
              <a:avLst/>
            </a:prstGeom>
          </p:spPr>
        </p:pic>
      </p:grpSp>
      <p:sp>
        <p:nvSpPr>
          <p:cNvPr id="23" name="TextBox 22">
            <a:extLst>
              <a:ext uri="{FF2B5EF4-FFF2-40B4-BE49-F238E27FC236}">
                <a16:creationId xmlns:a16="http://schemas.microsoft.com/office/drawing/2014/main" id="{CE565DB9-D197-57CA-667B-B0F29BA00601}"/>
              </a:ext>
            </a:extLst>
          </p:cNvPr>
          <p:cNvSpPr txBox="1"/>
          <p:nvPr/>
        </p:nvSpPr>
        <p:spPr>
          <a:xfrm>
            <a:off x="1645342" y="3968445"/>
            <a:ext cx="261538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Reliability</a:t>
            </a:r>
          </a:p>
          <a:p>
            <a:pPr marL="285750" indent="-285750">
              <a:buFont typeface="Wingdings" panose="05000000000000000000" pitchFamily="2" charset="2"/>
              <a:buChar char="Ø"/>
            </a:pPr>
            <a:r>
              <a:rPr lang="en-US" dirty="0">
                <a:solidFill>
                  <a:schemeClr val="bg1"/>
                </a:solidFill>
              </a:rPr>
              <a:t>Comfort</a:t>
            </a:r>
          </a:p>
          <a:p>
            <a:pPr marL="285750" indent="-285750">
              <a:buFont typeface="Wingdings" panose="05000000000000000000" pitchFamily="2" charset="2"/>
              <a:buChar char="Ø"/>
            </a:pPr>
            <a:r>
              <a:rPr lang="en-US" dirty="0">
                <a:solidFill>
                  <a:schemeClr val="bg1"/>
                </a:solidFill>
              </a:rPr>
              <a:t>customer support</a:t>
            </a:r>
          </a:p>
          <a:p>
            <a:pPr marL="285750" indent="-285750">
              <a:buFont typeface="Wingdings" panose="05000000000000000000" pitchFamily="2" charset="2"/>
              <a:buChar char="Ø"/>
            </a:pPr>
            <a:r>
              <a:rPr lang="en-US" dirty="0">
                <a:solidFill>
                  <a:schemeClr val="bg1"/>
                </a:solidFill>
              </a:rPr>
              <a:t>safety</a:t>
            </a:r>
          </a:p>
        </p:txBody>
      </p:sp>
      <p:pic>
        <p:nvPicPr>
          <p:cNvPr id="7" name="Picture 6" descr="A yellow car with a black border&#10;&#10;Description automatically generated">
            <a:extLst>
              <a:ext uri="{FF2B5EF4-FFF2-40B4-BE49-F238E27FC236}">
                <a16:creationId xmlns:a16="http://schemas.microsoft.com/office/drawing/2014/main" id="{1A5D0A8C-0233-AF28-4F28-364356650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252004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50404E54-6903-4FAB-4C29-074E1E9A1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C826D09-5B86-8B75-01DC-AC7EEA903017}"/>
              </a:ext>
            </a:extLst>
          </p:cNvPr>
          <p:cNvSpPr txBox="1"/>
          <p:nvPr/>
        </p:nvSpPr>
        <p:spPr>
          <a:xfrm>
            <a:off x="1170039" y="435793"/>
            <a:ext cx="8878529" cy="1312282"/>
          </a:xfrm>
          <a:prstGeom prst="rect">
            <a:avLst/>
          </a:prstGeom>
          <a:noFill/>
        </p:spPr>
        <p:txBody>
          <a:bodyPr wrap="square">
            <a:spAutoFit/>
          </a:bodyPr>
          <a:lstStyle/>
          <a:p>
            <a:pPr marL="5715" marR="106045" algn="just">
              <a:lnSpc>
                <a:spcPct val="103000"/>
              </a:lnSpc>
              <a:spcAft>
                <a:spcPts val="60"/>
              </a:spcAft>
            </a:pPr>
            <a:r>
              <a:rPr lang="en-US" sz="2000" b="1" kern="100" dirty="0">
                <a:solidFill>
                  <a:schemeClr val="bg1"/>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Factors that </a:t>
            </a:r>
            <a:r>
              <a:rPr lang="en-US" sz="2000" kern="100" dirty="0">
                <a:solidFill>
                  <a:schemeClr val="bg1"/>
                </a:solidFill>
                <a:effectLst/>
                <a:latin typeface="Calibri" panose="020F0502020204030204" pitchFamily="34" charset="0"/>
                <a:ea typeface="Calibri" panose="020F0502020204030204" pitchFamily="34" charset="0"/>
              </a:rPr>
              <a:t>Are correlations with socioeconomic or lifestyle patterns in these cities?</a:t>
            </a:r>
          </a:p>
          <a:p>
            <a:pPr marL="5715" marR="106045" algn="just">
              <a:lnSpc>
                <a:spcPct val="103000"/>
              </a:lnSpc>
              <a:spcAft>
                <a:spcPts val="60"/>
              </a:spcAft>
            </a:pPr>
            <a:endParaRPr lang="en-US" sz="1800" b="1"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5715" marR="106045" algn="just">
              <a:lnSpc>
                <a:spcPct val="103000"/>
              </a:lnSpc>
              <a:spcAft>
                <a:spcPts val="60"/>
              </a:spcAft>
            </a:pPr>
            <a:endParaRPr lang="en-US" sz="1800" kern="100" dirty="0">
              <a:solidFill>
                <a:schemeClr val="bg1"/>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2BF40810-7E11-0E59-A825-98FE5C4A5F46}"/>
              </a:ext>
            </a:extLst>
          </p:cNvPr>
          <p:cNvSpPr txBox="1"/>
          <p:nvPr/>
        </p:nvSpPr>
        <p:spPr>
          <a:xfrm>
            <a:off x="1678757" y="4133564"/>
            <a:ext cx="2450965"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Income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Education</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Occupation </a:t>
            </a:r>
          </a:p>
        </p:txBody>
      </p:sp>
      <p:grpSp>
        <p:nvGrpSpPr>
          <p:cNvPr id="14" name="Group 13">
            <a:extLst>
              <a:ext uri="{FF2B5EF4-FFF2-40B4-BE49-F238E27FC236}">
                <a16:creationId xmlns:a16="http://schemas.microsoft.com/office/drawing/2014/main" id="{77125648-3461-CC5E-FC06-1EF098D98CC8}"/>
              </a:ext>
            </a:extLst>
          </p:cNvPr>
          <p:cNvGrpSpPr/>
          <p:nvPr/>
        </p:nvGrpSpPr>
        <p:grpSpPr>
          <a:xfrm>
            <a:off x="1481116" y="1690884"/>
            <a:ext cx="2648606" cy="2047435"/>
            <a:chOff x="640319" y="1875550"/>
            <a:chExt cx="2648606" cy="2047435"/>
          </a:xfrm>
        </p:grpSpPr>
        <p:pic>
          <p:nvPicPr>
            <p:cNvPr id="5" name="Picture 4" descr="Hands reaching for a graduation cap&#10;&#10;Description automatically generated">
              <a:extLst>
                <a:ext uri="{FF2B5EF4-FFF2-40B4-BE49-F238E27FC236}">
                  <a16:creationId xmlns:a16="http://schemas.microsoft.com/office/drawing/2014/main" id="{47DAC0FF-D37E-465E-29D9-AD66CFB50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19" y="2265113"/>
              <a:ext cx="2648606" cy="1657872"/>
            </a:xfrm>
            <a:prstGeom prst="rect">
              <a:avLst/>
            </a:prstGeom>
          </p:spPr>
        </p:pic>
        <p:sp>
          <p:nvSpPr>
            <p:cNvPr id="11" name="TextBox 10">
              <a:extLst>
                <a:ext uri="{FF2B5EF4-FFF2-40B4-BE49-F238E27FC236}">
                  <a16:creationId xmlns:a16="http://schemas.microsoft.com/office/drawing/2014/main" id="{02E7277E-F37D-175B-BC1A-A7ABD51BAACC}"/>
                </a:ext>
              </a:extLst>
            </p:cNvPr>
            <p:cNvSpPr txBox="1"/>
            <p:nvPr/>
          </p:nvSpPr>
          <p:spPr>
            <a:xfrm>
              <a:off x="642974" y="1875550"/>
              <a:ext cx="2645951" cy="369332"/>
            </a:xfrm>
            <a:prstGeom prst="rect">
              <a:avLst/>
            </a:prstGeom>
            <a:noFill/>
          </p:spPr>
          <p:txBody>
            <a:bodyPr wrap="square" rtlCol="0">
              <a:spAutoFit/>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Socioeconomic patterns</a:t>
              </a:r>
              <a:endParaRPr lang="en-US" dirty="0"/>
            </a:p>
          </p:txBody>
        </p:sp>
      </p:grpSp>
      <p:grpSp>
        <p:nvGrpSpPr>
          <p:cNvPr id="15" name="Group 14">
            <a:extLst>
              <a:ext uri="{FF2B5EF4-FFF2-40B4-BE49-F238E27FC236}">
                <a16:creationId xmlns:a16="http://schemas.microsoft.com/office/drawing/2014/main" id="{4BD2770C-A900-9F84-DC7B-0399290DFAFC}"/>
              </a:ext>
            </a:extLst>
          </p:cNvPr>
          <p:cNvGrpSpPr/>
          <p:nvPr/>
        </p:nvGrpSpPr>
        <p:grpSpPr>
          <a:xfrm>
            <a:off x="6553459" y="1630642"/>
            <a:ext cx="2648606" cy="2107677"/>
            <a:chOff x="6885968" y="1690884"/>
            <a:chExt cx="2648606" cy="2107677"/>
          </a:xfrm>
        </p:grpSpPr>
        <p:pic>
          <p:nvPicPr>
            <p:cNvPr id="8" name="Picture 7" descr="A hand holding a pen&#10;&#10;Description automatically generated">
              <a:extLst>
                <a:ext uri="{FF2B5EF4-FFF2-40B4-BE49-F238E27FC236}">
                  <a16:creationId xmlns:a16="http://schemas.microsoft.com/office/drawing/2014/main" id="{B3A82A5D-87E9-59D2-B5F8-496BAD86F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968" y="2145039"/>
              <a:ext cx="2648606" cy="1653522"/>
            </a:xfrm>
            <a:prstGeom prst="rect">
              <a:avLst/>
            </a:prstGeom>
          </p:spPr>
        </p:pic>
        <p:sp>
          <p:nvSpPr>
            <p:cNvPr id="12" name="TextBox 11">
              <a:extLst>
                <a:ext uri="{FF2B5EF4-FFF2-40B4-BE49-F238E27FC236}">
                  <a16:creationId xmlns:a16="http://schemas.microsoft.com/office/drawing/2014/main" id="{F5DE6636-28C5-F8A8-DD7D-8DF618A37E97}"/>
                </a:ext>
              </a:extLst>
            </p:cNvPr>
            <p:cNvSpPr txBox="1"/>
            <p:nvPr/>
          </p:nvSpPr>
          <p:spPr>
            <a:xfrm>
              <a:off x="6885969" y="1690884"/>
              <a:ext cx="2645950" cy="369332"/>
            </a:xfrm>
            <a:prstGeom prst="rect">
              <a:avLst/>
            </a:prstGeom>
            <a:noFill/>
          </p:spPr>
          <p:txBody>
            <a:bodyPr wrap="square" rtlCol="0">
              <a:spAutoFit/>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Lifestyle Patterns</a:t>
              </a:r>
              <a:endParaRPr lang="en-US" dirty="0"/>
            </a:p>
          </p:txBody>
        </p:sp>
      </p:grpSp>
      <p:sp>
        <p:nvSpPr>
          <p:cNvPr id="13" name="TextBox 12">
            <a:extLst>
              <a:ext uri="{FF2B5EF4-FFF2-40B4-BE49-F238E27FC236}">
                <a16:creationId xmlns:a16="http://schemas.microsoft.com/office/drawing/2014/main" id="{21ECAE6F-D0FC-6F1E-6BAE-B04B30E221E0}"/>
              </a:ext>
            </a:extLst>
          </p:cNvPr>
          <p:cNvSpPr txBox="1"/>
          <p:nvPr/>
        </p:nvSpPr>
        <p:spPr>
          <a:xfrm>
            <a:off x="6553459" y="4133563"/>
            <a:ext cx="2450965"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Urbanization</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Commuting habits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Tourism</a:t>
            </a:r>
          </a:p>
        </p:txBody>
      </p:sp>
      <p:pic>
        <p:nvPicPr>
          <p:cNvPr id="3" name="Picture 2" descr="A yellow car with a black border&#10;&#10;Description automatically generated">
            <a:extLst>
              <a:ext uri="{FF2B5EF4-FFF2-40B4-BE49-F238E27FC236}">
                <a16:creationId xmlns:a16="http://schemas.microsoft.com/office/drawing/2014/main" id="{80D42B18-CCC5-429D-B0AC-518556AEC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27945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D4B6-4D61-EF02-56F1-D862AC0CBE47}"/>
            </a:ext>
          </a:extLst>
        </p:cNvPr>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7F6EA36C-8976-FD74-123B-6C920A3C2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8" y="1"/>
            <a:ext cx="12216638" cy="6858000"/>
          </a:xfrm>
          <a:prstGeom prst="rect">
            <a:avLst/>
          </a:prstGeom>
        </p:spPr>
      </p:pic>
      <p:sp>
        <p:nvSpPr>
          <p:cNvPr id="4" name="TextBox 3">
            <a:extLst>
              <a:ext uri="{FF2B5EF4-FFF2-40B4-BE49-F238E27FC236}">
                <a16:creationId xmlns:a16="http://schemas.microsoft.com/office/drawing/2014/main" id="{638534A3-0067-72E3-C7D5-EC0D7A68C012}"/>
              </a:ext>
            </a:extLst>
          </p:cNvPr>
          <p:cNvSpPr txBox="1"/>
          <p:nvPr/>
        </p:nvSpPr>
        <p:spPr>
          <a:xfrm>
            <a:off x="1252618" y="167647"/>
            <a:ext cx="9979742" cy="1361655"/>
          </a:xfrm>
          <a:prstGeom prst="rect">
            <a:avLst/>
          </a:prstGeom>
          <a:noFill/>
        </p:spPr>
        <p:txBody>
          <a:bodyPr wrap="square">
            <a:spAutoFit/>
          </a:bodyPr>
          <a:lstStyle/>
          <a:p>
            <a:pPr marL="5715" marR="106045" algn="just">
              <a:lnSpc>
                <a:spcPct val="103000"/>
              </a:lnSpc>
              <a:spcAft>
                <a:spcPts val="60"/>
              </a:spcAft>
            </a:pPr>
            <a:r>
              <a:rPr lang="en-US" sz="2000" b="1"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2. Tourism vs. Business Demand Impact</a:t>
            </a:r>
          </a:p>
          <a:p>
            <a:pPr marL="5715" marR="106045" algn="just">
              <a:lnSpc>
                <a:spcPct val="103000"/>
              </a:lnSpc>
              <a:spcAft>
                <a:spcPts val="60"/>
              </a:spcAft>
            </a:pPr>
            <a:r>
              <a:rPr lang="en-US" sz="2000" b="1" kern="100" dirty="0">
                <a:solidFill>
                  <a:schemeClr val="bg1"/>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en-US" sz="2000" kern="100" dirty="0">
                <a:solidFill>
                  <a:schemeClr val="bg1"/>
                </a:solidFill>
                <a:effectLst/>
                <a:latin typeface="Calibri" panose="020F0502020204030204" pitchFamily="34" charset="0"/>
                <a:ea typeface="Calibri" panose="020F0502020204030204" pitchFamily="34" charset="0"/>
              </a:rPr>
              <a:t>How do tourism seasons or local events (festivals, conferences) impact Goodcabs' demand patterns? Would tailoring marketing efforts to these events increase trip volume in tourism-oriented cities?</a:t>
            </a:r>
          </a:p>
        </p:txBody>
      </p:sp>
      <p:sp>
        <p:nvSpPr>
          <p:cNvPr id="3" name="TextBox 2">
            <a:extLst>
              <a:ext uri="{FF2B5EF4-FFF2-40B4-BE49-F238E27FC236}">
                <a16:creationId xmlns:a16="http://schemas.microsoft.com/office/drawing/2014/main" id="{C296DEFD-A907-E219-DB1C-3F2C51402CB0}"/>
              </a:ext>
            </a:extLst>
          </p:cNvPr>
          <p:cNvSpPr txBox="1"/>
          <p:nvPr/>
        </p:nvSpPr>
        <p:spPr>
          <a:xfrm>
            <a:off x="3192750" y="2315169"/>
            <a:ext cx="2450965"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Peak seasons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Off-season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Shoulder season</a:t>
            </a:r>
          </a:p>
        </p:txBody>
      </p:sp>
      <p:sp>
        <p:nvSpPr>
          <p:cNvPr id="7" name="TextBox 6">
            <a:extLst>
              <a:ext uri="{FF2B5EF4-FFF2-40B4-BE49-F238E27FC236}">
                <a16:creationId xmlns:a16="http://schemas.microsoft.com/office/drawing/2014/main" id="{2BC07A2E-6ED8-FB8E-2F6B-67BE3C3FDBDD}"/>
              </a:ext>
            </a:extLst>
          </p:cNvPr>
          <p:cNvSpPr txBox="1"/>
          <p:nvPr/>
        </p:nvSpPr>
        <p:spPr>
          <a:xfrm>
            <a:off x="8477422" y="2291736"/>
            <a:ext cx="3215148"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Increased Demand</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Surge pricing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Event-specific services</a:t>
            </a:r>
          </a:p>
        </p:txBody>
      </p:sp>
      <p:sp>
        <p:nvSpPr>
          <p:cNvPr id="10" name="TextBox 9">
            <a:extLst>
              <a:ext uri="{FF2B5EF4-FFF2-40B4-BE49-F238E27FC236}">
                <a16:creationId xmlns:a16="http://schemas.microsoft.com/office/drawing/2014/main" id="{9D2B99CB-53BB-6A55-0CA2-3DEECF9A287F}"/>
              </a:ext>
            </a:extLst>
          </p:cNvPr>
          <p:cNvSpPr txBox="1"/>
          <p:nvPr/>
        </p:nvSpPr>
        <p:spPr>
          <a:xfrm>
            <a:off x="3842176" y="4597186"/>
            <a:ext cx="3274031" cy="1323439"/>
          </a:xfrm>
          <a:prstGeom prst="rect">
            <a:avLst/>
          </a:prstGeom>
          <a:noFill/>
        </p:spPr>
        <p:txBody>
          <a:bodyPr wrap="square">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Event-based marketing</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Partnerships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Dynamic pricing</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Increased supply</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Real-time updates</a:t>
            </a:r>
          </a:p>
        </p:txBody>
      </p:sp>
      <p:grpSp>
        <p:nvGrpSpPr>
          <p:cNvPr id="12" name="Group 11">
            <a:extLst>
              <a:ext uri="{FF2B5EF4-FFF2-40B4-BE49-F238E27FC236}">
                <a16:creationId xmlns:a16="http://schemas.microsoft.com/office/drawing/2014/main" id="{3C987F39-AB3C-E16C-1D68-BE70E56DE5EC}"/>
              </a:ext>
            </a:extLst>
          </p:cNvPr>
          <p:cNvGrpSpPr/>
          <p:nvPr/>
        </p:nvGrpSpPr>
        <p:grpSpPr>
          <a:xfrm>
            <a:off x="924232" y="1704109"/>
            <a:ext cx="2274163" cy="1738722"/>
            <a:chOff x="924232" y="1704109"/>
            <a:chExt cx="2274163" cy="1738722"/>
          </a:xfrm>
        </p:grpSpPr>
        <p:pic>
          <p:nvPicPr>
            <p:cNvPr id="5" name="Picture 4" descr="A collage of different people&#10;&#10;Description automatically generated">
              <a:extLst>
                <a:ext uri="{FF2B5EF4-FFF2-40B4-BE49-F238E27FC236}">
                  <a16:creationId xmlns:a16="http://schemas.microsoft.com/office/drawing/2014/main" id="{ED85EE50-CD26-8F6B-B23B-69A7590C2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32" y="2081176"/>
              <a:ext cx="2274163" cy="1361655"/>
            </a:xfrm>
            <a:prstGeom prst="rect">
              <a:avLst/>
            </a:prstGeom>
          </p:spPr>
        </p:pic>
        <p:sp>
          <p:nvSpPr>
            <p:cNvPr id="6" name="TextBox 5">
              <a:extLst>
                <a:ext uri="{FF2B5EF4-FFF2-40B4-BE49-F238E27FC236}">
                  <a16:creationId xmlns:a16="http://schemas.microsoft.com/office/drawing/2014/main" id="{1CE1775A-AA82-D3A3-4FD4-742DF53630AB}"/>
                </a:ext>
              </a:extLst>
            </p:cNvPr>
            <p:cNvSpPr txBox="1"/>
            <p:nvPr/>
          </p:nvSpPr>
          <p:spPr>
            <a:xfrm>
              <a:off x="924232" y="1704109"/>
              <a:ext cx="2268518" cy="377067"/>
            </a:xfrm>
            <a:prstGeom prst="rect">
              <a:avLst/>
            </a:prstGeom>
            <a:noFill/>
          </p:spPr>
          <p:txBody>
            <a:bodyPr wrap="square" rtlCol="0">
              <a:spAutoFit/>
            </a:bodyPr>
            <a:lstStyle/>
            <a:p>
              <a:pPr algn="ctr"/>
              <a:r>
                <a:rPr lang="en-US" dirty="0">
                  <a:solidFill>
                    <a:schemeClr val="bg1"/>
                  </a:solidFill>
                </a:rPr>
                <a:t>Tourism Seasons</a:t>
              </a:r>
            </a:p>
          </p:txBody>
        </p:sp>
      </p:grpSp>
      <p:grpSp>
        <p:nvGrpSpPr>
          <p:cNvPr id="13" name="Group 12">
            <a:extLst>
              <a:ext uri="{FF2B5EF4-FFF2-40B4-BE49-F238E27FC236}">
                <a16:creationId xmlns:a16="http://schemas.microsoft.com/office/drawing/2014/main" id="{1A009266-1AA6-8CC4-5CB5-66F294D38721}"/>
              </a:ext>
            </a:extLst>
          </p:cNvPr>
          <p:cNvGrpSpPr/>
          <p:nvPr/>
        </p:nvGrpSpPr>
        <p:grpSpPr>
          <a:xfrm>
            <a:off x="6401517" y="1580411"/>
            <a:ext cx="2274163" cy="1848589"/>
            <a:chOff x="6401517" y="1580411"/>
            <a:chExt cx="2274163" cy="1848589"/>
          </a:xfrm>
        </p:grpSpPr>
        <p:pic>
          <p:nvPicPr>
            <p:cNvPr id="8" name="Picture 7" descr="A group of people outside with fireworks in the background&#10;&#10;Description automatically generated">
              <a:extLst>
                <a:ext uri="{FF2B5EF4-FFF2-40B4-BE49-F238E27FC236}">
                  <a16:creationId xmlns:a16="http://schemas.microsoft.com/office/drawing/2014/main" id="{F6DB306C-C710-5299-6E79-584B9B0B8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517" y="1985471"/>
              <a:ext cx="2274163" cy="1443529"/>
            </a:xfrm>
            <a:prstGeom prst="rect">
              <a:avLst/>
            </a:prstGeom>
          </p:spPr>
        </p:pic>
        <p:sp>
          <p:nvSpPr>
            <p:cNvPr id="9" name="TextBox 8">
              <a:extLst>
                <a:ext uri="{FF2B5EF4-FFF2-40B4-BE49-F238E27FC236}">
                  <a16:creationId xmlns:a16="http://schemas.microsoft.com/office/drawing/2014/main" id="{84A79B8F-D4C8-B5FE-9C62-1C56B97DC970}"/>
                </a:ext>
              </a:extLst>
            </p:cNvPr>
            <p:cNvSpPr txBox="1"/>
            <p:nvPr/>
          </p:nvSpPr>
          <p:spPr>
            <a:xfrm>
              <a:off x="6407162" y="1580411"/>
              <a:ext cx="2268518" cy="377067"/>
            </a:xfrm>
            <a:prstGeom prst="rect">
              <a:avLst/>
            </a:prstGeom>
            <a:noFill/>
          </p:spPr>
          <p:txBody>
            <a:bodyPr wrap="square" rtlCol="0">
              <a:spAutoFit/>
            </a:bodyPr>
            <a:lstStyle/>
            <a:p>
              <a:pPr algn="ctr"/>
              <a:r>
                <a:rPr lang="en-US" dirty="0">
                  <a:solidFill>
                    <a:schemeClr val="bg1"/>
                  </a:solidFill>
                </a:rPr>
                <a:t>Local Events</a:t>
              </a:r>
            </a:p>
          </p:txBody>
        </p:sp>
      </p:grpSp>
      <p:sp>
        <p:nvSpPr>
          <p:cNvPr id="11" name="TextBox 10">
            <a:extLst>
              <a:ext uri="{FF2B5EF4-FFF2-40B4-BE49-F238E27FC236}">
                <a16:creationId xmlns:a16="http://schemas.microsoft.com/office/drawing/2014/main" id="{49C28865-BBC0-7AD9-12FC-4F8BA60C0A2E}"/>
              </a:ext>
            </a:extLst>
          </p:cNvPr>
          <p:cNvSpPr txBox="1"/>
          <p:nvPr/>
        </p:nvSpPr>
        <p:spPr>
          <a:xfrm>
            <a:off x="3954912" y="4129686"/>
            <a:ext cx="2861523" cy="369332"/>
          </a:xfrm>
          <a:prstGeom prst="rect">
            <a:avLst/>
          </a:prstGeom>
          <a:noFill/>
        </p:spPr>
        <p:txBody>
          <a:bodyPr wrap="square" rtlCol="0">
            <a:spAutoFit/>
          </a:bodyPr>
          <a:lstStyle/>
          <a:p>
            <a:pPr algn="ctr"/>
            <a:r>
              <a:rPr lang="en-US" dirty="0">
                <a:solidFill>
                  <a:schemeClr val="bg1"/>
                </a:solidFill>
              </a:rPr>
              <a:t>Tailoring Effects to Events</a:t>
            </a:r>
          </a:p>
        </p:txBody>
      </p:sp>
      <p:pic>
        <p:nvPicPr>
          <p:cNvPr id="14" name="Picture 13" descr="A yellow car with a black border&#10;&#10;Description automatically generated">
            <a:extLst>
              <a:ext uri="{FF2B5EF4-FFF2-40B4-BE49-F238E27FC236}">
                <a16:creationId xmlns:a16="http://schemas.microsoft.com/office/drawing/2014/main" id="{0F124090-A286-AC1F-0340-9945D5248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27796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3C017-A15F-8927-5E04-FF3CB0080441}"/>
            </a:ext>
          </a:extLst>
        </p:cNvPr>
        <p:cNvGrpSpPr/>
        <p:nvPr/>
      </p:nvGrpSpPr>
      <p:grpSpPr>
        <a:xfrm>
          <a:off x="0" y="0"/>
          <a:ext cx="0" cy="0"/>
          <a:chOff x="0" y="0"/>
          <a:chExt cx="0" cy="0"/>
        </a:xfrm>
      </p:grpSpPr>
      <p:pic>
        <p:nvPicPr>
          <p:cNvPr id="2" name="Picture 1" descr="A black background with a circle&#10;&#10;Description automatically generated">
            <a:extLst>
              <a:ext uri="{FF2B5EF4-FFF2-40B4-BE49-F238E27FC236}">
                <a16:creationId xmlns:a16="http://schemas.microsoft.com/office/drawing/2014/main" id="{264C943F-2423-C8E0-32B8-3218593FE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E224EDF-0216-C89F-3492-2E1EF72A48F0}"/>
              </a:ext>
            </a:extLst>
          </p:cNvPr>
          <p:cNvSpPr txBox="1"/>
          <p:nvPr/>
        </p:nvSpPr>
        <p:spPr>
          <a:xfrm>
            <a:off x="1622323" y="63500"/>
            <a:ext cx="9320980" cy="1200329"/>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3. Emerging Mobility Trends and Goodcabs' Adaptation o What emerging mobility trends (such as electric vehicle adoption, green energy use) are impacting the cab service market in tier-2 cities? Should Goodcabs consider integrating electric vehicles or eco-friendly initiatives to stay competitive?</a:t>
            </a:r>
          </a:p>
        </p:txBody>
      </p:sp>
      <p:sp>
        <p:nvSpPr>
          <p:cNvPr id="4" name="Content Placeholder 2">
            <a:extLst>
              <a:ext uri="{FF2B5EF4-FFF2-40B4-BE49-F238E27FC236}">
                <a16:creationId xmlns:a16="http://schemas.microsoft.com/office/drawing/2014/main" id="{6694C433-67C2-307E-5774-D71BD67E4EFA}"/>
              </a:ext>
            </a:extLst>
          </p:cNvPr>
          <p:cNvSpPr txBox="1">
            <a:spLocks/>
          </p:cNvSpPr>
          <p:nvPr/>
        </p:nvSpPr>
        <p:spPr>
          <a:xfrm>
            <a:off x="707919" y="1540828"/>
            <a:ext cx="5958349" cy="14212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Rising Electric Vehicle Adoption</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Shift to Green Energy and Sustainability</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Digitization and Technology in Mobility</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Affordable Mobility for Middle-Class Consumers</a:t>
            </a:r>
          </a:p>
        </p:txBody>
      </p:sp>
      <p:sp>
        <p:nvSpPr>
          <p:cNvPr id="5" name="TextBox 4">
            <a:extLst>
              <a:ext uri="{FF2B5EF4-FFF2-40B4-BE49-F238E27FC236}">
                <a16:creationId xmlns:a16="http://schemas.microsoft.com/office/drawing/2014/main" id="{0CED2638-610D-1422-EE80-9FBE463DF417}"/>
              </a:ext>
            </a:extLst>
          </p:cNvPr>
          <p:cNvSpPr txBox="1"/>
          <p:nvPr/>
        </p:nvSpPr>
        <p:spPr>
          <a:xfrm>
            <a:off x="481779" y="5101525"/>
            <a:ext cx="10087898" cy="369332"/>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Should Goodcabs consider integrating electric vehicles or eco-friendly initiatives to stay competitive?</a:t>
            </a:r>
          </a:p>
        </p:txBody>
      </p:sp>
      <p:sp>
        <p:nvSpPr>
          <p:cNvPr id="7" name="TextBox 6">
            <a:extLst>
              <a:ext uri="{FF2B5EF4-FFF2-40B4-BE49-F238E27FC236}">
                <a16:creationId xmlns:a16="http://schemas.microsoft.com/office/drawing/2014/main" id="{B8BD3B09-9638-20B2-B254-359A874DF15F}"/>
              </a:ext>
            </a:extLst>
          </p:cNvPr>
          <p:cNvSpPr txBox="1"/>
          <p:nvPr/>
        </p:nvSpPr>
        <p:spPr>
          <a:xfrm>
            <a:off x="1622323" y="5456997"/>
            <a:ext cx="3480619" cy="1200329"/>
          </a:xfrm>
          <a:prstGeom prst="rect">
            <a:avLst/>
          </a:prstGeom>
          <a:noFill/>
        </p:spPr>
        <p:txBody>
          <a:bodyPr wrap="square">
            <a:spAutoFit/>
          </a:bodyPr>
          <a:lstStyle/>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Enhanced Brand Image</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Cost Efficiency.</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Regulatory Compliance</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Market Differentiation</a:t>
            </a:r>
          </a:p>
        </p:txBody>
      </p:sp>
      <p:sp>
        <p:nvSpPr>
          <p:cNvPr id="9" name="TextBox 8">
            <a:extLst>
              <a:ext uri="{FF2B5EF4-FFF2-40B4-BE49-F238E27FC236}">
                <a16:creationId xmlns:a16="http://schemas.microsoft.com/office/drawing/2014/main" id="{9BA69120-0F8A-0901-68D6-AB62786F5AD1}"/>
              </a:ext>
            </a:extLst>
          </p:cNvPr>
          <p:cNvSpPr txBox="1"/>
          <p:nvPr/>
        </p:nvSpPr>
        <p:spPr>
          <a:xfrm>
            <a:off x="363791" y="3059668"/>
            <a:ext cx="3323303" cy="369332"/>
          </a:xfrm>
          <a:prstGeom prst="rect">
            <a:avLst/>
          </a:prstGeom>
          <a:noFill/>
        </p:spPr>
        <p:txBody>
          <a:bodyPr wrap="square">
            <a:spAutoFit/>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Impact on Cab Service Market</a:t>
            </a:r>
          </a:p>
        </p:txBody>
      </p:sp>
      <p:sp>
        <p:nvSpPr>
          <p:cNvPr id="11" name="TextBox 10">
            <a:extLst>
              <a:ext uri="{FF2B5EF4-FFF2-40B4-BE49-F238E27FC236}">
                <a16:creationId xmlns:a16="http://schemas.microsoft.com/office/drawing/2014/main" id="{7FD73B94-50E7-1B73-DFA4-32DCECEA7D77}"/>
              </a:ext>
            </a:extLst>
          </p:cNvPr>
          <p:cNvSpPr txBox="1"/>
          <p:nvPr/>
        </p:nvSpPr>
        <p:spPr>
          <a:xfrm>
            <a:off x="1622323" y="3624197"/>
            <a:ext cx="6174658" cy="1477328"/>
          </a:xfrm>
          <a:prstGeom prst="rect">
            <a:avLst/>
          </a:prstGeom>
          <a:noFill/>
        </p:spPr>
        <p:txBody>
          <a:bodyPr wrap="square">
            <a:spAutoFit/>
          </a:bodyPr>
          <a:lstStyle/>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Environmental Benefits</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Cost Savings</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Customer Preference.</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Regulatory Support</a:t>
            </a:r>
          </a:p>
          <a:p>
            <a:pPr marL="742950" lvl="1" indent="-285750">
              <a:buFont typeface="Wingdings" panose="05000000000000000000" pitchFamily="2" charset="2"/>
              <a:buChar char="Ø"/>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Flexibility :Options for changes or cancellations.</a:t>
            </a:r>
          </a:p>
        </p:txBody>
      </p:sp>
      <p:pic>
        <p:nvPicPr>
          <p:cNvPr id="6" name="Picture 5" descr="A yellow car with a black border&#10;&#10;Description automatically generated">
            <a:extLst>
              <a:ext uri="{FF2B5EF4-FFF2-40B4-BE49-F238E27FC236}">
                <a16:creationId xmlns:a16="http://schemas.microsoft.com/office/drawing/2014/main" id="{004CB7CD-403D-8CD0-2B48-D12313F07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351168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circle&#10;&#10;Description automatically generated">
            <a:extLst>
              <a:ext uri="{FF2B5EF4-FFF2-40B4-BE49-F238E27FC236}">
                <a16:creationId xmlns:a16="http://schemas.microsoft.com/office/drawing/2014/main" id="{87C6E811-C930-3F96-EF25-0F970305A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9" y="0"/>
            <a:ext cx="12209479" cy="6867832"/>
          </a:xfrm>
          <a:prstGeom prst="rect">
            <a:avLst/>
          </a:prstGeom>
        </p:spPr>
      </p:pic>
      <p:sp>
        <p:nvSpPr>
          <p:cNvPr id="3" name="TextBox 2">
            <a:extLst>
              <a:ext uri="{FF2B5EF4-FFF2-40B4-BE49-F238E27FC236}">
                <a16:creationId xmlns:a16="http://schemas.microsoft.com/office/drawing/2014/main" id="{63EBAD41-A92A-99F0-8FA3-A8737A18FCAD}"/>
              </a:ext>
            </a:extLst>
          </p:cNvPr>
          <p:cNvSpPr txBox="1"/>
          <p:nvPr/>
        </p:nvSpPr>
        <p:spPr>
          <a:xfrm>
            <a:off x="1474839" y="231741"/>
            <a:ext cx="9724103" cy="1323439"/>
          </a:xfrm>
          <a:prstGeom prst="rect">
            <a:avLst/>
          </a:prstGeom>
          <a:noFill/>
        </p:spPr>
        <p:txBody>
          <a:bodyPr wrap="square" rtlCol="0">
            <a:spAutoFit/>
          </a:bodyPr>
          <a:lstStyle/>
          <a:p>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4. Partnership Opportunities with Local Businesses</a:t>
            </a:r>
          </a:p>
          <a:p>
            <a:r>
              <a:rPr lang="en-US" sz="2000" kern="100" dirty="0">
                <a:solidFill>
                  <a:schemeClr val="bg1"/>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Are there opportunities for Goodcabs to partner with local businesses (such as hotels, malls, or event venues) to boost demand and improve customer loyalty? Could these partnerships drive more traffic, especially in tourism heavy or high-footfall areas?</a:t>
            </a:r>
          </a:p>
        </p:txBody>
      </p:sp>
      <p:sp>
        <p:nvSpPr>
          <p:cNvPr id="11" name="TextBox 10">
            <a:extLst>
              <a:ext uri="{FF2B5EF4-FFF2-40B4-BE49-F238E27FC236}">
                <a16:creationId xmlns:a16="http://schemas.microsoft.com/office/drawing/2014/main" id="{14EAC0D3-9CFD-63E6-CDC4-DAD27CA9ADC5}"/>
              </a:ext>
            </a:extLst>
          </p:cNvPr>
          <p:cNvSpPr txBox="1"/>
          <p:nvPr/>
        </p:nvSpPr>
        <p:spPr>
          <a:xfrm>
            <a:off x="187821" y="4079732"/>
            <a:ext cx="3436374" cy="1815882"/>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Hotel Partnerships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Mall and Shopping Center Partnerships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Event Venue Partnerships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Restaurant and Bar Partnerships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Tour Operator Partnerships</a:t>
            </a:r>
          </a:p>
        </p:txBody>
      </p:sp>
      <p:sp>
        <p:nvSpPr>
          <p:cNvPr id="12" name="TextBox 11">
            <a:extLst>
              <a:ext uri="{FF2B5EF4-FFF2-40B4-BE49-F238E27FC236}">
                <a16:creationId xmlns:a16="http://schemas.microsoft.com/office/drawing/2014/main" id="{61EE1ABA-E28D-AE2A-AD93-1E93AFEF58F3}"/>
              </a:ext>
            </a:extLst>
          </p:cNvPr>
          <p:cNvSpPr txBox="1"/>
          <p:nvPr/>
        </p:nvSpPr>
        <p:spPr>
          <a:xfrm>
            <a:off x="3624195" y="4125217"/>
            <a:ext cx="3215148" cy="1323439"/>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Increased Demand</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Improved Customer Loyalty</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Enhanced Customer Experience</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Revenue Growth</a:t>
            </a:r>
          </a:p>
        </p:txBody>
      </p:sp>
      <p:sp>
        <p:nvSpPr>
          <p:cNvPr id="13" name="TextBox 12">
            <a:extLst>
              <a:ext uri="{FF2B5EF4-FFF2-40B4-BE49-F238E27FC236}">
                <a16:creationId xmlns:a16="http://schemas.microsoft.com/office/drawing/2014/main" id="{E3589FE1-855C-8374-5F1B-076FE8E4012C}"/>
              </a:ext>
            </a:extLst>
          </p:cNvPr>
          <p:cNvSpPr txBox="1"/>
          <p:nvPr/>
        </p:nvSpPr>
        <p:spPr>
          <a:xfrm>
            <a:off x="7106705" y="4002106"/>
            <a:ext cx="3436374" cy="1569660"/>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Identify Potential Partners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 Develop a Partnership Proposal</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Establish a Partnership Agreement</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Promote the Partnership</a:t>
            </a:r>
          </a:p>
        </p:txBody>
      </p:sp>
      <p:grpSp>
        <p:nvGrpSpPr>
          <p:cNvPr id="14" name="Group 13">
            <a:extLst>
              <a:ext uri="{FF2B5EF4-FFF2-40B4-BE49-F238E27FC236}">
                <a16:creationId xmlns:a16="http://schemas.microsoft.com/office/drawing/2014/main" id="{6CCF8ED5-6CF7-24DC-FB66-55E741B19A66}"/>
              </a:ext>
            </a:extLst>
          </p:cNvPr>
          <p:cNvGrpSpPr/>
          <p:nvPr/>
        </p:nvGrpSpPr>
        <p:grpSpPr>
          <a:xfrm>
            <a:off x="766913" y="1777089"/>
            <a:ext cx="2517059" cy="2069788"/>
            <a:chOff x="766913" y="1777089"/>
            <a:chExt cx="2517059" cy="2069788"/>
          </a:xfrm>
        </p:grpSpPr>
        <p:pic>
          <p:nvPicPr>
            <p:cNvPr id="8" name="Picture 7" descr="A hands shaking with a circle in the background&#10;&#10;Description automatically generated">
              <a:extLst>
                <a:ext uri="{FF2B5EF4-FFF2-40B4-BE49-F238E27FC236}">
                  <a16:creationId xmlns:a16="http://schemas.microsoft.com/office/drawing/2014/main" id="{57D44AC3-8106-553C-199C-3CA8C1EEB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766913" y="2171659"/>
              <a:ext cx="2517058" cy="1675218"/>
            </a:xfrm>
            <a:prstGeom prst="rect">
              <a:avLst/>
            </a:prstGeom>
          </p:spPr>
        </p:pic>
        <p:sp>
          <p:nvSpPr>
            <p:cNvPr id="5" name="TextBox 4">
              <a:extLst>
                <a:ext uri="{FF2B5EF4-FFF2-40B4-BE49-F238E27FC236}">
                  <a16:creationId xmlns:a16="http://schemas.microsoft.com/office/drawing/2014/main" id="{5C1A2DF7-F701-5371-5801-446E20CB649F}"/>
                </a:ext>
              </a:extLst>
            </p:cNvPr>
            <p:cNvSpPr txBox="1"/>
            <p:nvPr/>
          </p:nvSpPr>
          <p:spPr>
            <a:xfrm>
              <a:off x="766913" y="1777089"/>
              <a:ext cx="2517059" cy="369332"/>
            </a:xfrm>
            <a:prstGeom prst="rect">
              <a:avLst/>
            </a:prstGeom>
            <a:noFill/>
          </p:spPr>
          <p:txBody>
            <a:bodyPr wrap="square">
              <a:spAutoFit/>
            </a:bodyPr>
            <a:lstStyle/>
            <a:p>
              <a:pPr algn="ctr"/>
              <a:r>
                <a:rPr lang="en-US" dirty="0">
                  <a:solidFill>
                    <a:schemeClr val="bg1"/>
                  </a:solidFill>
                </a:rPr>
                <a:t>Partnership Ideas</a:t>
              </a:r>
            </a:p>
          </p:txBody>
        </p:sp>
      </p:grpSp>
      <p:grpSp>
        <p:nvGrpSpPr>
          <p:cNvPr id="15" name="Group 14">
            <a:extLst>
              <a:ext uri="{FF2B5EF4-FFF2-40B4-BE49-F238E27FC236}">
                <a16:creationId xmlns:a16="http://schemas.microsoft.com/office/drawing/2014/main" id="{569EE8ED-54E4-24D0-DB88-5DAD5687B64E}"/>
              </a:ext>
            </a:extLst>
          </p:cNvPr>
          <p:cNvGrpSpPr/>
          <p:nvPr/>
        </p:nvGrpSpPr>
        <p:grpSpPr>
          <a:xfrm>
            <a:off x="4050884" y="1833520"/>
            <a:ext cx="2762250" cy="2013357"/>
            <a:chOff x="4050884" y="1833520"/>
            <a:chExt cx="2762250" cy="2013357"/>
          </a:xfrm>
        </p:grpSpPr>
        <p:pic>
          <p:nvPicPr>
            <p:cNvPr id="6" name="Picture 5" descr="A hand holding a megaphone&#10;&#10;Description automatically generated">
              <a:extLst>
                <a:ext uri="{FF2B5EF4-FFF2-40B4-BE49-F238E27FC236}">
                  <a16:creationId xmlns:a16="http://schemas.microsoft.com/office/drawing/2014/main" id="{B4CE6E78-07E7-9F60-EB25-B8DED92BE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884" y="2189527"/>
              <a:ext cx="2762250" cy="1657350"/>
            </a:xfrm>
            <a:prstGeom prst="rect">
              <a:avLst/>
            </a:prstGeom>
          </p:spPr>
        </p:pic>
        <p:sp>
          <p:nvSpPr>
            <p:cNvPr id="7" name="TextBox 6">
              <a:extLst>
                <a:ext uri="{FF2B5EF4-FFF2-40B4-BE49-F238E27FC236}">
                  <a16:creationId xmlns:a16="http://schemas.microsoft.com/office/drawing/2014/main" id="{84B067E9-3AE0-6677-4B94-892CC2E13AC8}"/>
                </a:ext>
              </a:extLst>
            </p:cNvPr>
            <p:cNvSpPr txBox="1"/>
            <p:nvPr/>
          </p:nvSpPr>
          <p:spPr>
            <a:xfrm>
              <a:off x="4050884" y="1833520"/>
              <a:ext cx="2762250" cy="369332"/>
            </a:xfrm>
            <a:prstGeom prst="rect">
              <a:avLst/>
            </a:prstGeom>
            <a:noFill/>
          </p:spPr>
          <p:txBody>
            <a:bodyPr wrap="square">
              <a:spAutoFit/>
            </a:bodyPr>
            <a:lstStyle/>
            <a:p>
              <a:pPr algn="ctr"/>
              <a:r>
                <a:rPr lang="en-US" dirty="0">
                  <a:solidFill>
                    <a:schemeClr val="bg1"/>
                  </a:solidFill>
                </a:rPr>
                <a:t>Benefits</a:t>
              </a:r>
            </a:p>
          </p:txBody>
        </p:sp>
      </p:grpSp>
      <p:grpSp>
        <p:nvGrpSpPr>
          <p:cNvPr id="16" name="Group 15">
            <a:extLst>
              <a:ext uri="{FF2B5EF4-FFF2-40B4-BE49-F238E27FC236}">
                <a16:creationId xmlns:a16="http://schemas.microsoft.com/office/drawing/2014/main" id="{46084ECC-E025-A91D-DA2C-1059A9088E07}"/>
              </a:ext>
            </a:extLst>
          </p:cNvPr>
          <p:cNvGrpSpPr/>
          <p:nvPr/>
        </p:nvGrpSpPr>
        <p:grpSpPr>
          <a:xfrm>
            <a:off x="7334856" y="1781809"/>
            <a:ext cx="2499163" cy="2065068"/>
            <a:chOff x="7334856" y="1781809"/>
            <a:chExt cx="2499163" cy="2065068"/>
          </a:xfrm>
        </p:grpSpPr>
        <p:pic>
          <p:nvPicPr>
            <p:cNvPr id="10" name="Picture 9" descr="A group of people around a large white sign&#10;&#10;Description automatically generated">
              <a:extLst>
                <a:ext uri="{FF2B5EF4-FFF2-40B4-BE49-F238E27FC236}">
                  <a16:creationId xmlns:a16="http://schemas.microsoft.com/office/drawing/2014/main" id="{7FCB8F94-7F99-5BC5-963D-6FBB2BF405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993" y="2189527"/>
              <a:ext cx="2467026" cy="1657350"/>
            </a:xfrm>
            <a:prstGeom prst="rect">
              <a:avLst/>
            </a:prstGeom>
          </p:spPr>
        </p:pic>
        <p:sp>
          <p:nvSpPr>
            <p:cNvPr id="9" name="TextBox 8">
              <a:extLst>
                <a:ext uri="{FF2B5EF4-FFF2-40B4-BE49-F238E27FC236}">
                  <a16:creationId xmlns:a16="http://schemas.microsoft.com/office/drawing/2014/main" id="{B29CF865-FC9A-702B-D21E-66F0C484C4CB}"/>
                </a:ext>
              </a:extLst>
            </p:cNvPr>
            <p:cNvSpPr txBox="1"/>
            <p:nvPr/>
          </p:nvSpPr>
          <p:spPr>
            <a:xfrm>
              <a:off x="7334856" y="1781809"/>
              <a:ext cx="2499163" cy="369332"/>
            </a:xfrm>
            <a:prstGeom prst="rect">
              <a:avLst/>
            </a:prstGeom>
            <a:noFill/>
          </p:spPr>
          <p:txBody>
            <a:bodyPr wrap="square">
              <a:spAutoFit/>
            </a:bodyPr>
            <a:lstStyle/>
            <a:p>
              <a:pPr algn="ctr"/>
              <a:r>
                <a:rPr lang="en-US" dirty="0">
                  <a:solidFill>
                    <a:schemeClr val="bg1"/>
                  </a:solidFill>
                </a:rPr>
                <a:t>Implementation</a:t>
              </a:r>
            </a:p>
          </p:txBody>
        </p:sp>
      </p:grpSp>
      <p:pic>
        <p:nvPicPr>
          <p:cNvPr id="4" name="Picture 3" descr="A yellow car with a black border&#10;&#10;Description automatically generated">
            <a:extLst>
              <a:ext uri="{FF2B5EF4-FFF2-40B4-BE49-F238E27FC236}">
                <a16:creationId xmlns:a16="http://schemas.microsoft.com/office/drawing/2014/main" id="{B4C78E48-941B-0228-8CCF-33015A3AC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9" y="0"/>
            <a:ext cx="1227982" cy="1025058"/>
          </a:xfrm>
          <a:prstGeom prst="rect">
            <a:avLst/>
          </a:prstGeom>
        </p:spPr>
      </p:pic>
    </p:spTree>
    <p:extLst>
      <p:ext uri="{BB962C8B-B14F-4D97-AF65-F5344CB8AC3E}">
        <p14:creationId xmlns:p14="http://schemas.microsoft.com/office/powerpoint/2010/main" val="28849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380E-B978-BF3B-7265-F1B248DFCB5A}"/>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1A9B98A4-424D-C911-564F-4C688FA2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ontent Placeholder 2">
            <a:extLst>
              <a:ext uri="{FF2B5EF4-FFF2-40B4-BE49-F238E27FC236}">
                <a16:creationId xmlns:a16="http://schemas.microsoft.com/office/drawing/2014/main" id="{B59BDFD8-1C10-0FF9-B6AD-AEC28147D336}"/>
              </a:ext>
            </a:extLst>
          </p:cNvPr>
          <p:cNvSpPr txBox="1">
            <a:spLocks/>
          </p:cNvSpPr>
          <p:nvPr/>
        </p:nvSpPr>
        <p:spPr>
          <a:xfrm>
            <a:off x="838200" y="1825625"/>
            <a:ext cx="10515600" cy="36509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indent="3175">
              <a:lnSpc>
                <a:spcPct val="101000"/>
              </a:lnSpc>
              <a:spcAft>
                <a:spcPts val="1660"/>
              </a:spcAft>
            </a:pPr>
            <a:r>
              <a:rPr lang="en-US" sz="2000" kern="100" dirty="0">
                <a:solidFill>
                  <a:schemeClr val="bg1"/>
                </a:solidFill>
                <a:latin typeface="Calibri" panose="020F0502020204030204" pitchFamily="34" charset="0"/>
                <a:ea typeface="Calibri" panose="020F0502020204030204" pitchFamily="34" charset="0"/>
              </a:rPr>
              <a:t>Goodcabs, a cab service company established two years ago, has gained a strong foothold in the Indian market by focusing on tier-2 cities. Unlike other cab service providers, Goodcabs is committed to supporting local drivers, helping them make a sustainable living in their hometowns while ensuring excellent service to passengers. With operations in ten tier-2 cities across India, Goodcabs has set ambitious performance targets for 2024 to drive growth and improve passenger satisfaction.</a:t>
            </a:r>
          </a:p>
          <a:p>
            <a:pPr marL="12065" marR="298450" indent="-8890" algn="just">
              <a:lnSpc>
                <a:spcPct val="109000"/>
              </a:lnSpc>
              <a:spcAft>
                <a:spcPts val="1435"/>
              </a:spcAft>
            </a:pPr>
            <a:r>
              <a:rPr lang="en-US" sz="2000" kern="100" dirty="0">
                <a:solidFill>
                  <a:schemeClr val="bg1"/>
                </a:solidFill>
                <a:latin typeface="Calibri" panose="020F0502020204030204" pitchFamily="34" charset="0"/>
                <a:ea typeface="Calibri" panose="020F0502020204030204" pitchFamily="34" charset="0"/>
              </a:rPr>
              <a:t>As part of this initiative, the Goodcabs management team aims to assess the company's performance across key metrics, including trip volume, passenger satisfaction, repeat passenger rate, trip distribution, and the balance between new and repeat passengers.</a:t>
            </a:r>
          </a:p>
          <a:p>
            <a:pPr marL="0" indent="0">
              <a:buFont typeface="Arial" panose="020B0604020202020204" pitchFamily="34" charset="0"/>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CDDD1DFC-EB6C-9273-691C-72C92EF7E59E}"/>
              </a:ext>
            </a:extLst>
          </p:cNvPr>
          <p:cNvSpPr txBox="1">
            <a:spLocks/>
          </p:cNvSpPr>
          <p:nvPr/>
        </p:nvSpPr>
        <p:spPr>
          <a:xfrm>
            <a:off x="3129116" y="444193"/>
            <a:ext cx="5739581" cy="7459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p:txBody>
      </p:sp>
      <p:pic>
        <p:nvPicPr>
          <p:cNvPr id="5" name="Picture 4" descr="A yellow car with a black border&#10;&#10;Description automatically generated">
            <a:extLst>
              <a:ext uri="{FF2B5EF4-FFF2-40B4-BE49-F238E27FC236}">
                <a16:creationId xmlns:a16="http://schemas.microsoft.com/office/drawing/2014/main" id="{5377127D-5DDE-3D2B-C5DB-F6C848FB7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905975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D3DB1-1E6B-56A9-F40B-7CD0F82A61DD}"/>
            </a:ext>
          </a:extLst>
        </p:cNvPr>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8DABC65C-EEAF-4C0E-814C-1BEA43BD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CAC6F84-77EE-37AD-C6C6-93AB704A2B4E}"/>
              </a:ext>
            </a:extLst>
          </p:cNvPr>
          <p:cNvSpPr txBox="1"/>
          <p:nvPr/>
        </p:nvSpPr>
        <p:spPr>
          <a:xfrm>
            <a:off x="1779639" y="324464"/>
            <a:ext cx="9320980" cy="1938992"/>
          </a:xfrm>
          <a:prstGeom prst="rect">
            <a:avLst/>
          </a:prstGeom>
          <a:noFill/>
        </p:spPr>
        <p:txBody>
          <a:bodyPr wrap="square" rtlCol="0">
            <a:spAutoFit/>
          </a:bodyPr>
          <a:lstStyle/>
          <a:p>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5. Data Collection for Enhanced Data-Driven Decisions</a:t>
            </a:r>
          </a:p>
          <a:p>
            <a:r>
              <a:rPr lang="en-US" sz="2000" kern="100" dirty="0">
                <a:solidFill>
                  <a:schemeClr val="bg1"/>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To make Goodcabs more data-driven and improve its performance across key metrics (such as repeat passenger rate, customer satisfaction, new passengers and trip volume), what additional data should Goodcabs collect? Consider data that could provide deeper insights into customer behavior, operational efficiency, and market trends.</a:t>
            </a:r>
          </a:p>
        </p:txBody>
      </p:sp>
      <p:sp>
        <p:nvSpPr>
          <p:cNvPr id="5" name="TextBox 4">
            <a:extLst>
              <a:ext uri="{FF2B5EF4-FFF2-40B4-BE49-F238E27FC236}">
                <a16:creationId xmlns:a16="http://schemas.microsoft.com/office/drawing/2014/main" id="{DAC8E1EF-71AA-7DA7-734E-D4758282319A}"/>
              </a:ext>
            </a:extLst>
          </p:cNvPr>
          <p:cNvSpPr txBox="1"/>
          <p:nvPr/>
        </p:nvSpPr>
        <p:spPr>
          <a:xfrm>
            <a:off x="-87002" y="4474478"/>
            <a:ext cx="2965681"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Trip purpose</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Passenger demographics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Customer feedback Tour</a:t>
            </a:r>
          </a:p>
        </p:txBody>
      </p:sp>
      <p:sp>
        <p:nvSpPr>
          <p:cNvPr id="7" name="TextBox 6">
            <a:extLst>
              <a:ext uri="{FF2B5EF4-FFF2-40B4-BE49-F238E27FC236}">
                <a16:creationId xmlns:a16="http://schemas.microsoft.com/office/drawing/2014/main" id="{1C75577A-AC6B-28B8-857E-F0EE9447314C}"/>
              </a:ext>
            </a:extLst>
          </p:cNvPr>
          <p:cNvSpPr txBox="1"/>
          <p:nvPr/>
        </p:nvSpPr>
        <p:spPr>
          <a:xfrm>
            <a:off x="2645382" y="4510785"/>
            <a:ext cx="3312829"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Driver performance metrics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Vehicle utilization </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Service time and wait times</a:t>
            </a:r>
            <a:endParaRPr lang="en-US" sz="1600" dirty="0"/>
          </a:p>
        </p:txBody>
      </p:sp>
      <p:sp>
        <p:nvSpPr>
          <p:cNvPr id="9" name="TextBox 8">
            <a:extLst>
              <a:ext uri="{FF2B5EF4-FFF2-40B4-BE49-F238E27FC236}">
                <a16:creationId xmlns:a16="http://schemas.microsoft.com/office/drawing/2014/main" id="{EFBFAAF9-23D4-C0E3-F69C-11B10F01E55E}"/>
              </a:ext>
            </a:extLst>
          </p:cNvPr>
          <p:cNvSpPr txBox="1"/>
          <p:nvPr/>
        </p:nvSpPr>
        <p:spPr>
          <a:xfrm>
            <a:off x="5670184" y="4510785"/>
            <a:ext cx="2640609"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Competitor analysis</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Market demand.</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Geospatial data</a:t>
            </a:r>
          </a:p>
        </p:txBody>
      </p:sp>
      <p:sp>
        <p:nvSpPr>
          <p:cNvPr id="11" name="TextBox 10">
            <a:extLst>
              <a:ext uri="{FF2B5EF4-FFF2-40B4-BE49-F238E27FC236}">
                <a16:creationId xmlns:a16="http://schemas.microsoft.com/office/drawing/2014/main" id="{FE115FD9-1425-9C27-7768-C2625BFF2AFF}"/>
              </a:ext>
            </a:extLst>
          </p:cNvPr>
          <p:cNvSpPr txBox="1"/>
          <p:nvPr/>
        </p:nvSpPr>
        <p:spPr>
          <a:xfrm>
            <a:off x="8246898" y="4473556"/>
            <a:ext cx="3630469" cy="830997"/>
          </a:xfrm>
          <a:prstGeom prst="rect">
            <a:avLst/>
          </a:prstGeom>
          <a:noFill/>
        </p:spPr>
        <p:txBody>
          <a:bodyPr wrap="square" rtlCol="0">
            <a:spAutoFit/>
          </a:bodyPr>
          <a:lstStyle/>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GPS and location data.</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Payment and transaction data</a:t>
            </a:r>
          </a:p>
          <a:p>
            <a:pPr marL="742950" lvl="1" indent="-285750">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Social media and online reviews</a:t>
            </a:r>
          </a:p>
        </p:txBody>
      </p:sp>
      <p:grpSp>
        <p:nvGrpSpPr>
          <p:cNvPr id="16" name="Group 15">
            <a:extLst>
              <a:ext uri="{FF2B5EF4-FFF2-40B4-BE49-F238E27FC236}">
                <a16:creationId xmlns:a16="http://schemas.microsoft.com/office/drawing/2014/main" id="{20626D0B-2433-13C6-CAD0-B4852E769BDD}"/>
              </a:ext>
            </a:extLst>
          </p:cNvPr>
          <p:cNvGrpSpPr/>
          <p:nvPr/>
        </p:nvGrpSpPr>
        <p:grpSpPr>
          <a:xfrm>
            <a:off x="356212" y="2537895"/>
            <a:ext cx="2358998" cy="1695686"/>
            <a:chOff x="356212" y="2537895"/>
            <a:chExt cx="2358998" cy="1695686"/>
          </a:xfrm>
        </p:grpSpPr>
        <p:pic>
          <p:nvPicPr>
            <p:cNvPr id="10" name="Picture 9" descr="A computer screen with a person's head&#10;&#10;Description automatically generated">
              <a:extLst>
                <a:ext uri="{FF2B5EF4-FFF2-40B4-BE49-F238E27FC236}">
                  <a16:creationId xmlns:a16="http://schemas.microsoft.com/office/drawing/2014/main" id="{7512D5E0-91A5-CBD6-00A2-EC9517A16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2" y="2921953"/>
              <a:ext cx="2349224" cy="1311628"/>
            </a:xfrm>
            <a:prstGeom prst="rect">
              <a:avLst/>
            </a:prstGeom>
          </p:spPr>
        </p:pic>
        <p:sp>
          <p:nvSpPr>
            <p:cNvPr id="4" name="TextBox 3">
              <a:extLst>
                <a:ext uri="{FF2B5EF4-FFF2-40B4-BE49-F238E27FC236}">
                  <a16:creationId xmlns:a16="http://schemas.microsoft.com/office/drawing/2014/main" id="{DEF2B2F0-C740-78BA-796D-49C72948CA3D}"/>
                </a:ext>
              </a:extLst>
            </p:cNvPr>
            <p:cNvSpPr txBox="1"/>
            <p:nvPr/>
          </p:nvSpPr>
          <p:spPr>
            <a:xfrm>
              <a:off x="365985" y="2537895"/>
              <a:ext cx="2349225" cy="369332"/>
            </a:xfrm>
            <a:prstGeom prst="rect">
              <a:avLst/>
            </a:prstGeom>
            <a:noFill/>
          </p:spPr>
          <p:txBody>
            <a:bodyPr wrap="square">
              <a:spAutoFit/>
            </a:bodyPr>
            <a:lstStyle/>
            <a:p>
              <a:pPr algn="ctr"/>
              <a:r>
                <a:rPr lang="en-US" dirty="0">
                  <a:solidFill>
                    <a:schemeClr val="bg1"/>
                  </a:solidFill>
                </a:rPr>
                <a:t>Customer Behavior</a:t>
              </a:r>
            </a:p>
          </p:txBody>
        </p:sp>
      </p:grpSp>
      <p:grpSp>
        <p:nvGrpSpPr>
          <p:cNvPr id="17" name="Group 16">
            <a:extLst>
              <a:ext uri="{FF2B5EF4-FFF2-40B4-BE49-F238E27FC236}">
                <a16:creationId xmlns:a16="http://schemas.microsoft.com/office/drawing/2014/main" id="{44741898-6E6D-AB81-D1C6-7340D3F8054F}"/>
              </a:ext>
            </a:extLst>
          </p:cNvPr>
          <p:cNvGrpSpPr/>
          <p:nvPr/>
        </p:nvGrpSpPr>
        <p:grpSpPr>
          <a:xfrm>
            <a:off x="3021811" y="2528608"/>
            <a:ext cx="2377563" cy="1764760"/>
            <a:chOff x="3021811" y="2528608"/>
            <a:chExt cx="2377563" cy="1764760"/>
          </a:xfrm>
        </p:grpSpPr>
        <p:pic>
          <p:nvPicPr>
            <p:cNvPr id="8" name="Picture 7" descr="A circular icon with gears and hand holding a magnifying glass&#10;&#10;Description automatically generated">
              <a:extLst>
                <a:ext uri="{FF2B5EF4-FFF2-40B4-BE49-F238E27FC236}">
                  <a16:creationId xmlns:a16="http://schemas.microsoft.com/office/drawing/2014/main" id="{D808C07F-413B-6992-84CB-072447D33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89" y="2903530"/>
              <a:ext cx="1774700" cy="1389838"/>
            </a:xfrm>
            <a:prstGeom prst="rect">
              <a:avLst/>
            </a:prstGeom>
          </p:spPr>
        </p:pic>
        <p:sp>
          <p:nvSpPr>
            <p:cNvPr id="13" name="TextBox 12">
              <a:extLst>
                <a:ext uri="{FF2B5EF4-FFF2-40B4-BE49-F238E27FC236}">
                  <a16:creationId xmlns:a16="http://schemas.microsoft.com/office/drawing/2014/main" id="{8968C5EC-71CD-10FD-E03C-700C1F72CA30}"/>
                </a:ext>
              </a:extLst>
            </p:cNvPr>
            <p:cNvSpPr txBox="1"/>
            <p:nvPr/>
          </p:nvSpPr>
          <p:spPr>
            <a:xfrm>
              <a:off x="3021811" y="2528608"/>
              <a:ext cx="2377563" cy="369332"/>
            </a:xfrm>
            <a:prstGeom prst="rect">
              <a:avLst/>
            </a:prstGeom>
            <a:noFill/>
          </p:spPr>
          <p:txBody>
            <a:bodyPr wrap="square">
              <a:spAutoFit/>
            </a:bodyPr>
            <a:lstStyle/>
            <a:p>
              <a:pPr algn="ctr"/>
              <a:r>
                <a:rPr lang="en-US" dirty="0">
                  <a:solidFill>
                    <a:schemeClr val="bg1"/>
                  </a:solidFill>
                </a:rPr>
                <a:t>Operational Efficiency</a:t>
              </a:r>
            </a:p>
          </p:txBody>
        </p:sp>
      </p:grpSp>
      <p:grpSp>
        <p:nvGrpSpPr>
          <p:cNvPr id="18" name="Group 17">
            <a:extLst>
              <a:ext uri="{FF2B5EF4-FFF2-40B4-BE49-F238E27FC236}">
                <a16:creationId xmlns:a16="http://schemas.microsoft.com/office/drawing/2014/main" id="{3FEABB6B-6B93-9907-4F05-0E301FF6CB46}"/>
              </a:ext>
            </a:extLst>
          </p:cNvPr>
          <p:cNvGrpSpPr/>
          <p:nvPr/>
        </p:nvGrpSpPr>
        <p:grpSpPr>
          <a:xfrm>
            <a:off x="5769760" y="2514152"/>
            <a:ext cx="2377563" cy="1663884"/>
            <a:chOff x="5769760" y="2514152"/>
            <a:chExt cx="2377563" cy="1663884"/>
          </a:xfrm>
        </p:grpSpPr>
        <p:pic>
          <p:nvPicPr>
            <p:cNvPr id="12" name="Picture 11" descr="A close-up of a graph&#10;&#10;Description automatically generated">
              <a:extLst>
                <a:ext uri="{FF2B5EF4-FFF2-40B4-BE49-F238E27FC236}">
                  <a16:creationId xmlns:a16="http://schemas.microsoft.com/office/drawing/2014/main" id="{76164481-5E0E-2CEE-F58F-3D09068517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760" y="2875262"/>
              <a:ext cx="2377563" cy="1302774"/>
            </a:xfrm>
            <a:prstGeom prst="rect">
              <a:avLst/>
            </a:prstGeom>
          </p:spPr>
        </p:pic>
        <p:sp>
          <p:nvSpPr>
            <p:cNvPr id="14" name="TextBox 13">
              <a:extLst>
                <a:ext uri="{FF2B5EF4-FFF2-40B4-BE49-F238E27FC236}">
                  <a16:creationId xmlns:a16="http://schemas.microsoft.com/office/drawing/2014/main" id="{6B930196-F695-75CF-7301-24CFEAFBB06C}"/>
                </a:ext>
              </a:extLst>
            </p:cNvPr>
            <p:cNvSpPr txBox="1"/>
            <p:nvPr/>
          </p:nvSpPr>
          <p:spPr>
            <a:xfrm>
              <a:off x="5769760" y="2514152"/>
              <a:ext cx="2377563" cy="369332"/>
            </a:xfrm>
            <a:prstGeom prst="rect">
              <a:avLst/>
            </a:prstGeom>
            <a:noFill/>
          </p:spPr>
          <p:txBody>
            <a:bodyPr wrap="square">
              <a:spAutoFit/>
            </a:bodyPr>
            <a:lstStyle/>
            <a:p>
              <a:pPr algn="ctr"/>
              <a:r>
                <a:rPr lang="en-US" dirty="0">
                  <a:solidFill>
                    <a:schemeClr val="bg1"/>
                  </a:solidFill>
                </a:rPr>
                <a:t>Market Trends</a:t>
              </a:r>
            </a:p>
          </p:txBody>
        </p:sp>
      </p:grpSp>
      <p:grpSp>
        <p:nvGrpSpPr>
          <p:cNvPr id="19" name="Group 18">
            <a:extLst>
              <a:ext uri="{FF2B5EF4-FFF2-40B4-BE49-F238E27FC236}">
                <a16:creationId xmlns:a16="http://schemas.microsoft.com/office/drawing/2014/main" id="{11BF94A8-9975-A39D-F940-1017F472A4D2}"/>
              </a:ext>
            </a:extLst>
          </p:cNvPr>
          <p:cNvGrpSpPr/>
          <p:nvPr/>
        </p:nvGrpSpPr>
        <p:grpSpPr>
          <a:xfrm>
            <a:off x="8653663" y="2550777"/>
            <a:ext cx="2859911" cy="1598991"/>
            <a:chOff x="8653663" y="2550777"/>
            <a:chExt cx="2859911" cy="1598991"/>
          </a:xfrm>
        </p:grpSpPr>
        <p:pic>
          <p:nvPicPr>
            <p:cNvPr id="6" name="Picture 5" descr="A close-up of a map&#10;&#10;Description automatically generated">
              <a:extLst>
                <a:ext uri="{FF2B5EF4-FFF2-40B4-BE49-F238E27FC236}">
                  <a16:creationId xmlns:a16="http://schemas.microsoft.com/office/drawing/2014/main" id="{FAADAB06-CA8D-119C-D1D8-C8A355A766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6176" y="2903530"/>
              <a:ext cx="2731912" cy="1246238"/>
            </a:xfrm>
            <a:prstGeom prst="rect">
              <a:avLst/>
            </a:prstGeom>
          </p:spPr>
        </p:pic>
        <p:sp>
          <p:nvSpPr>
            <p:cNvPr id="15" name="TextBox 14">
              <a:extLst>
                <a:ext uri="{FF2B5EF4-FFF2-40B4-BE49-F238E27FC236}">
                  <a16:creationId xmlns:a16="http://schemas.microsoft.com/office/drawing/2014/main" id="{7D7C3CB2-BE15-0E33-8ECD-EC46CD4EAE5E}"/>
                </a:ext>
              </a:extLst>
            </p:cNvPr>
            <p:cNvSpPr txBox="1"/>
            <p:nvPr/>
          </p:nvSpPr>
          <p:spPr>
            <a:xfrm>
              <a:off x="8653663" y="2550777"/>
              <a:ext cx="2859911" cy="369332"/>
            </a:xfrm>
            <a:prstGeom prst="rect">
              <a:avLst/>
            </a:prstGeom>
            <a:noFill/>
          </p:spPr>
          <p:txBody>
            <a:bodyPr wrap="square">
              <a:spAutoFit/>
            </a:bodyPr>
            <a:lstStyle/>
            <a:p>
              <a:pPr algn="ctr"/>
              <a:r>
                <a:rPr lang="en-US" dirty="0">
                  <a:solidFill>
                    <a:schemeClr val="bg1"/>
                  </a:solidFill>
                </a:rPr>
                <a:t>Additional Data Resources</a:t>
              </a:r>
            </a:p>
          </p:txBody>
        </p:sp>
      </p:grpSp>
      <p:pic>
        <p:nvPicPr>
          <p:cNvPr id="20" name="Picture 19" descr="A yellow car with a black border&#10;&#10;Description automatically generated">
            <a:extLst>
              <a:ext uri="{FF2B5EF4-FFF2-40B4-BE49-F238E27FC236}">
                <a16:creationId xmlns:a16="http://schemas.microsoft.com/office/drawing/2014/main" id="{4248570E-A843-1AD3-55DC-CB4156CF74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83157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5B48-B311-7C66-F57E-5D758BEB4AA7}"/>
            </a:ext>
          </a:extLst>
        </p:cNvPr>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A7C716DE-5B16-39FC-8FD2-335532F4E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73648DB-329C-3D8F-9CB6-38BC4E3DD06A}"/>
              </a:ext>
            </a:extLst>
          </p:cNvPr>
          <p:cNvSpPr txBox="1"/>
          <p:nvPr/>
        </p:nvSpPr>
        <p:spPr>
          <a:xfrm>
            <a:off x="2925096" y="2115375"/>
            <a:ext cx="6341807" cy="1569660"/>
          </a:xfrm>
          <a:prstGeom prst="rect">
            <a:avLst/>
          </a:prstGeom>
          <a:noFill/>
        </p:spPr>
        <p:txBody>
          <a:bodyPr wrap="square" rtlCol="0">
            <a:spAutoFit/>
          </a:bodyPr>
          <a:lstStyle/>
          <a:p>
            <a:r>
              <a:rPr lang="en-US" sz="96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THANK YOU</a:t>
            </a:r>
          </a:p>
        </p:txBody>
      </p:sp>
      <p:pic>
        <p:nvPicPr>
          <p:cNvPr id="20" name="Picture 19" descr="A yellow car with a black border&#10;&#10;Description automatically generated">
            <a:extLst>
              <a:ext uri="{FF2B5EF4-FFF2-40B4-BE49-F238E27FC236}">
                <a16:creationId xmlns:a16="http://schemas.microsoft.com/office/drawing/2014/main" id="{CB9D265B-CE26-5AF0-AD69-DB35475F5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15366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C5DCE-D0F7-A8E8-C9ED-AC74F9941CDF}"/>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5C4A389-9520-20B0-60FE-814FE124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27E0EB99-EA44-245A-E81F-6CBC0CD048C8}"/>
              </a:ext>
            </a:extLst>
          </p:cNvPr>
          <p:cNvSpPr txBox="1">
            <a:spLocks/>
          </p:cNvSpPr>
          <p:nvPr/>
        </p:nvSpPr>
        <p:spPr>
          <a:xfrm>
            <a:off x="422787" y="1396180"/>
            <a:ext cx="10931013" cy="5096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olidFill>
                  <a:schemeClr val="bg1"/>
                </a:solidFill>
                <a:latin typeface="Calibri" panose="020F0502020204030204" pitchFamily="34" charset="0"/>
                <a:ea typeface="Calibri" panose="020F0502020204030204" pitchFamily="34" charset="0"/>
                <a:cs typeface="Calibri" panose="020F0502020204030204" pitchFamily="34" charset="0"/>
              </a:rPr>
              <a:t>Mission:</a:t>
            </a:r>
            <a:b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Goodcabs aims to revolutionize urban transportation by providing safe, reliable, and affordable ride-hailing services, ensuring high customer satisfaction and efficient operations for drivers and passengers alike.</a:t>
            </a:r>
          </a:p>
          <a:p>
            <a:r>
              <a:rPr lang="en-US" sz="1900" b="1" dirty="0">
                <a:solidFill>
                  <a:schemeClr val="bg1"/>
                </a:solidFill>
                <a:latin typeface="Calibri" panose="020F0502020204030204" pitchFamily="34" charset="0"/>
                <a:ea typeface="Calibri" panose="020F0502020204030204" pitchFamily="34" charset="0"/>
                <a:cs typeface="Calibri" panose="020F0502020204030204" pitchFamily="34" charset="0"/>
              </a:rPr>
              <a:t>Operational Highlights:</a:t>
            </a:r>
            <a:endPar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City-Wide Service</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Data-Driven Operations</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Passenger Loyalty</a:t>
            </a:r>
          </a:p>
          <a:p>
            <a:r>
              <a:rPr lang="en-US" sz="1900" b="1" dirty="0">
                <a:solidFill>
                  <a:schemeClr val="bg1"/>
                </a:solidFill>
                <a:latin typeface="Calibri" panose="020F0502020204030204" pitchFamily="34" charset="0"/>
                <a:ea typeface="Calibri" panose="020F0502020204030204" pitchFamily="34" charset="0"/>
                <a:cs typeface="Calibri" panose="020F0502020204030204" pitchFamily="34" charset="0"/>
              </a:rPr>
              <a:t>Key Services:</a:t>
            </a:r>
            <a:endPar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On-Demand Rides </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Passenger-Focused Experience</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Driver Collaboration</a:t>
            </a:r>
          </a:p>
          <a:p>
            <a:r>
              <a:rPr lang="en-US" sz="1900" b="1" dirty="0">
                <a:solidFill>
                  <a:schemeClr val="bg1"/>
                </a:solidFill>
                <a:latin typeface="Calibri" panose="020F0502020204030204" pitchFamily="34" charset="0"/>
                <a:ea typeface="Calibri" panose="020F0502020204030204" pitchFamily="34" charset="0"/>
                <a:cs typeface="Calibri" panose="020F0502020204030204" pitchFamily="34" charset="0"/>
              </a:rPr>
              <a:t>Core Values:</a:t>
            </a:r>
            <a:endPar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Customer-Centric Approach </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Sustainability</a:t>
            </a:r>
          </a:p>
          <a:p>
            <a:pPr lvl="1"/>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Innovation</a:t>
            </a:r>
          </a:p>
          <a:p>
            <a:pPr lvl="1"/>
            <a:endPar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55FF8F49-4273-8FFF-AA3E-D1613134E2E9}"/>
              </a:ext>
            </a:extLst>
          </p:cNvPr>
          <p:cNvSpPr txBox="1">
            <a:spLocks/>
          </p:cNvSpPr>
          <p:nvPr/>
        </p:nvSpPr>
        <p:spPr>
          <a:xfrm>
            <a:off x="3865306" y="255638"/>
            <a:ext cx="4461387" cy="7754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ABOUT COMPANY</a:t>
            </a:r>
          </a:p>
        </p:txBody>
      </p:sp>
      <p:pic>
        <p:nvPicPr>
          <p:cNvPr id="2" name="Picture 1" descr="A yellow car with a black border&#10;&#10;Description automatically generated">
            <a:extLst>
              <a:ext uri="{FF2B5EF4-FFF2-40B4-BE49-F238E27FC236}">
                <a16:creationId xmlns:a16="http://schemas.microsoft.com/office/drawing/2014/main" id="{B8AB6553-D8E4-0D7E-070B-18DDE5C8C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1100381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7BB5-CD9E-1DB3-A764-943050FC97A2}"/>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CD853D8A-413F-C28B-0D1B-7132B96F2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4EE10069-827B-E644-172D-7643CCFD7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7982" cy="1025058"/>
          </a:xfrm>
          <a:prstGeom prst="rect">
            <a:avLst/>
          </a:prstGeom>
        </p:spPr>
      </p:pic>
      <p:sp>
        <p:nvSpPr>
          <p:cNvPr id="7" name="TextBox 6">
            <a:extLst>
              <a:ext uri="{FF2B5EF4-FFF2-40B4-BE49-F238E27FC236}">
                <a16:creationId xmlns:a16="http://schemas.microsoft.com/office/drawing/2014/main" id="{35C894A2-0833-8E30-ED27-E7FDDBB7D654}"/>
              </a:ext>
            </a:extLst>
          </p:cNvPr>
          <p:cNvSpPr txBox="1"/>
          <p:nvPr/>
        </p:nvSpPr>
        <p:spPr>
          <a:xfrm>
            <a:off x="4227647" y="226878"/>
            <a:ext cx="4168207" cy="830997"/>
          </a:xfrm>
          <a:prstGeom prst="rect">
            <a:avLst/>
          </a:prstGeom>
          <a:noFill/>
        </p:spPr>
        <p:txBody>
          <a:bodyPr wrap="square" rtlCol="0">
            <a:spAutoFit/>
          </a:bodyPr>
          <a:lstStyle/>
          <a:p>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DATA MODEL</a:t>
            </a:r>
          </a:p>
        </p:txBody>
      </p:sp>
      <p:pic>
        <p:nvPicPr>
          <p:cNvPr id="9" name="Picture 8">
            <a:extLst>
              <a:ext uri="{FF2B5EF4-FFF2-40B4-BE49-F238E27FC236}">
                <a16:creationId xmlns:a16="http://schemas.microsoft.com/office/drawing/2014/main" id="{A19144C4-2974-6D46-03FA-30A69DA823B1}"/>
              </a:ext>
            </a:extLst>
          </p:cNvPr>
          <p:cNvPicPr>
            <a:picLocks noChangeAspect="1"/>
          </p:cNvPicPr>
          <p:nvPr/>
        </p:nvPicPr>
        <p:blipFill>
          <a:blip r:embed="rId4"/>
          <a:stretch>
            <a:fillRect/>
          </a:stretch>
        </p:blipFill>
        <p:spPr>
          <a:xfrm>
            <a:off x="1132609" y="1485641"/>
            <a:ext cx="9445335" cy="4748903"/>
          </a:xfrm>
          <a:prstGeom prst="rect">
            <a:avLst/>
          </a:prstGeom>
        </p:spPr>
      </p:pic>
    </p:spTree>
    <p:extLst>
      <p:ext uri="{BB962C8B-B14F-4D97-AF65-F5344CB8AC3E}">
        <p14:creationId xmlns:p14="http://schemas.microsoft.com/office/powerpoint/2010/main" val="230105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670F2-836A-4C87-C6B8-187A665EB21C}"/>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C04C88B-45D4-3552-F243-B519FB1C8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F2EE1B-7533-1EAA-4E97-D3CFFE924DC6}"/>
              </a:ext>
            </a:extLst>
          </p:cNvPr>
          <p:cNvSpPr txBox="1"/>
          <p:nvPr/>
        </p:nvSpPr>
        <p:spPr>
          <a:xfrm>
            <a:off x="1160207" y="2782669"/>
            <a:ext cx="10264878" cy="1292662"/>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	</a:t>
            </a:r>
            <a:r>
              <a:rPr lang="en-US" sz="6000" dirty="0">
                <a:solidFill>
                  <a:schemeClr val="bg1"/>
                </a:solidFill>
                <a:latin typeface="Sabon Next LT" panose="020B0502040204020203" pitchFamily="2" charset="0"/>
                <a:cs typeface="Sabon Next LT" panose="020B0502040204020203" pitchFamily="2" charset="0"/>
              </a:rPr>
              <a:t>PRIMARY QUESTIONS</a:t>
            </a:r>
          </a:p>
          <a:p>
            <a:endParaRPr lang="en-US" dirty="0">
              <a:solidFill>
                <a:schemeClr val="bg1"/>
              </a:solidFill>
              <a:latin typeface="Sabon Next LT" panose="02000500000000000000" pitchFamily="2" charset="0"/>
              <a:cs typeface="Sabon Next LT" panose="02000500000000000000" pitchFamily="2" charset="0"/>
            </a:endParaRPr>
          </a:p>
        </p:txBody>
      </p:sp>
      <p:pic>
        <p:nvPicPr>
          <p:cNvPr id="4" name="Picture 3" descr="A yellow car with a black border&#10;&#10;Description automatically generated">
            <a:extLst>
              <a:ext uri="{FF2B5EF4-FFF2-40B4-BE49-F238E27FC236}">
                <a16:creationId xmlns:a16="http://schemas.microsoft.com/office/drawing/2014/main" id="{B7BE3182-9EEE-B880-6710-8E3702D5D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7982" cy="1025058"/>
          </a:xfrm>
          <a:prstGeom prst="rect">
            <a:avLst/>
          </a:prstGeom>
        </p:spPr>
      </p:pic>
    </p:spTree>
    <p:extLst>
      <p:ext uri="{BB962C8B-B14F-4D97-AF65-F5344CB8AC3E}">
        <p14:creationId xmlns:p14="http://schemas.microsoft.com/office/powerpoint/2010/main" val="265202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7FE46-6C56-BBE9-FB84-00F72C68F3E7}"/>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6BAEBB10-38B3-D137-59B7-FA2AB554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10"/>
            <a:ext cx="12192000" cy="6876609"/>
          </a:xfrm>
          <a:prstGeom prst="rect">
            <a:avLst/>
          </a:prstGeom>
        </p:spPr>
      </p:pic>
      <p:sp>
        <p:nvSpPr>
          <p:cNvPr id="5" name="TextBox 4">
            <a:extLst>
              <a:ext uri="{FF2B5EF4-FFF2-40B4-BE49-F238E27FC236}">
                <a16:creationId xmlns:a16="http://schemas.microsoft.com/office/drawing/2014/main" id="{6B50814A-C462-0B92-7B2B-946038AAD120}"/>
              </a:ext>
            </a:extLst>
          </p:cNvPr>
          <p:cNvSpPr txBox="1"/>
          <p:nvPr/>
        </p:nvSpPr>
        <p:spPr>
          <a:xfrm>
            <a:off x="1297858" y="324465"/>
            <a:ext cx="8799871" cy="958211"/>
          </a:xfrm>
          <a:prstGeom prst="rect">
            <a:avLst/>
          </a:prstGeom>
          <a:noFill/>
        </p:spPr>
        <p:txBody>
          <a:bodyPr wrap="square">
            <a:spAutoFit/>
          </a:bodyPr>
          <a:lstStyle/>
          <a:p>
            <a:pPr marR="106045" lvl="0" algn="just" fontAlgn="base">
              <a:lnSpc>
                <a:spcPct val="91000"/>
              </a:lnSpc>
              <a:spcAft>
                <a:spcPts val="215"/>
              </a:spcAft>
              <a:buClr>
                <a:srgbClr val="000000"/>
              </a:buClr>
              <a:buSzPts val="1400"/>
            </a:pPr>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1. Top and Bottom Performing Cities</a:t>
            </a:r>
          </a:p>
          <a:p>
            <a:pPr marR="57785" lvl="1" algn="just" fontAlgn="base">
              <a:lnSpc>
                <a:spcPct val="91000"/>
              </a:lnSpc>
              <a:spcAft>
                <a:spcPts val="1760"/>
              </a:spcAft>
              <a:buClr>
                <a:srgbClr val="000000"/>
              </a:buClr>
              <a:buSzPts val="1800"/>
            </a:pPr>
            <a:r>
              <a:rPr lang="en-US" sz="20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Identify the top 3 and bottom 3 cities by total trips over the entire analysis period.</a:t>
            </a:r>
          </a:p>
        </p:txBody>
      </p:sp>
      <p:pic>
        <p:nvPicPr>
          <p:cNvPr id="44" name="Picture 43">
            <a:extLst>
              <a:ext uri="{FF2B5EF4-FFF2-40B4-BE49-F238E27FC236}">
                <a16:creationId xmlns:a16="http://schemas.microsoft.com/office/drawing/2014/main" id="{CC8A0B75-1BE2-DAEB-50DA-7ADD086E39FB}"/>
              </a:ext>
            </a:extLst>
          </p:cNvPr>
          <p:cNvPicPr>
            <a:picLocks noChangeAspect="1"/>
          </p:cNvPicPr>
          <p:nvPr/>
        </p:nvPicPr>
        <p:blipFill>
          <a:blip r:embed="rId3"/>
          <a:stretch>
            <a:fillRect/>
          </a:stretch>
        </p:blipFill>
        <p:spPr>
          <a:xfrm>
            <a:off x="1072146" y="1861820"/>
            <a:ext cx="4639322" cy="3000794"/>
          </a:xfrm>
          <a:prstGeom prst="rect">
            <a:avLst/>
          </a:prstGeom>
        </p:spPr>
      </p:pic>
      <p:pic>
        <p:nvPicPr>
          <p:cNvPr id="46" name="Picture 45">
            <a:extLst>
              <a:ext uri="{FF2B5EF4-FFF2-40B4-BE49-F238E27FC236}">
                <a16:creationId xmlns:a16="http://schemas.microsoft.com/office/drawing/2014/main" id="{7A157B98-3A95-B559-08CA-BDB3A0BC48A2}"/>
              </a:ext>
            </a:extLst>
          </p:cNvPr>
          <p:cNvPicPr>
            <a:picLocks noChangeAspect="1"/>
          </p:cNvPicPr>
          <p:nvPr/>
        </p:nvPicPr>
        <p:blipFill>
          <a:blip r:embed="rId4"/>
          <a:stretch>
            <a:fillRect/>
          </a:stretch>
        </p:blipFill>
        <p:spPr>
          <a:xfrm>
            <a:off x="6224107" y="1861820"/>
            <a:ext cx="4629796" cy="3029373"/>
          </a:xfrm>
          <a:prstGeom prst="rect">
            <a:avLst/>
          </a:prstGeom>
        </p:spPr>
      </p:pic>
      <p:pic>
        <p:nvPicPr>
          <p:cNvPr id="2" name="Picture 1" descr="A yellow car with a black border&#10;&#10;Description automatically generated">
            <a:extLst>
              <a:ext uri="{FF2B5EF4-FFF2-40B4-BE49-F238E27FC236}">
                <a16:creationId xmlns:a16="http://schemas.microsoft.com/office/drawing/2014/main" id="{02C3912F-0761-7ECE-E45F-3C2535CB5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610"/>
            <a:ext cx="1227982" cy="1025058"/>
          </a:xfrm>
          <a:prstGeom prst="rect">
            <a:avLst/>
          </a:prstGeom>
        </p:spPr>
      </p:pic>
    </p:spTree>
    <p:extLst>
      <p:ext uri="{BB962C8B-B14F-4D97-AF65-F5344CB8AC3E}">
        <p14:creationId xmlns:p14="http://schemas.microsoft.com/office/powerpoint/2010/main" val="336489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FD52-ECC3-2CC2-68E2-ABA0658782E5}"/>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EA955B21-0EEC-74E0-0C60-0E9D1BCF7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CF0749B-8674-6115-D64B-54C538946CBB}"/>
              </a:ext>
            </a:extLst>
          </p:cNvPr>
          <p:cNvSpPr txBox="1"/>
          <p:nvPr/>
        </p:nvSpPr>
        <p:spPr>
          <a:xfrm>
            <a:off x="1769806" y="137652"/>
            <a:ext cx="9163664" cy="1200329"/>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2. Average Fare per Trip by City</a:t>
            </a:r>
          </a:p>
          <a:p>
            <a:r>
              <a:rPr lang="en-US" dirty="0">
                <a:solidFill>
                  <a:schemeClr val="bg1"/>
                </a:solidFill>
              </a:rPr>
              <a:t>          </a:t>
            </a:r>
            <a:r>
              <a:rPr lang="en-US" sz="1800" dirty="0">
                <a:solidFill>
                  <a:schemeClr val="bg1"/>
                </a:solidFill>
                <a:effectLst/>
                <a:latin typeface="Calibri" panose="020F0502020204030204" pitchFamily="34" charset="0"/>
                <a:ea typeface="Calibri" panose="020F0502020204030204" pitchFamily="34" charset="0"/>
              </a:rPr>
              <a:t>Calculate the average fare per trip for each city and compare it with the city's average trip distance. Identify the cities with the highest and lowest average fare per trip to assess pricing efficiency across locations.</a:t>
            </a:r>
            <a:endParaRPr lang="en-US" dirty="0">
              <a:solidFill>
                <a:schemeClr val="bg1"/>
              </a:solidFill>
            </a:endParaRPr>
          </a:p>
        </p:txBody>
      </p:sp>
      <p:pic>
        <p:nvPicPr>
          <p:cNvPr id="7" name="Picture 6">
            <a:extLst>
              <a:ext uri="{FF2B5EF4-FFF2-40B4-BE49-F238E27FC236}">
                <a16:creationId xmlns:a16="http://schemas.microsoft.com/office/drawing/2014/main" id="{3E47458B-A0C3-6995-2A9A-B6B63A94D76A}"/>
              </a:ext>
            </a:extLst>
          </p:cNvPr>
          <p:cNvPicPr>
            <a:picLocks noChangeAspect="1"/>
          </p:cNvPicPr>
          <p:nvPr/>
        </p:nvPicPr>
        <p:blipFill>
          <a:blip r:embed="rId3"/>
          <a:stretch>
            <a:fillRect/>
          </a:stretch>
        </p:blipFill>
        <p:spPr>
          <a:xfrm>
            <a:off x="1136755" y="1628919"/>
            <a:ext cx="8030696" cy="4544059"/>
          </a:xfrm>
          <a:prstGeom prst="rect">
            <a:avLst/>
          </a:prstGeom>
        </p:spPr>
      </p:pic>
      <p:pic>
        <p:nvPicPr>
          <p:cNvPr id="2" name="Picture 1" descr="A yellow car with a black border&#10;&#10;Description automatically generated">
            <a:extLst>
              <a:ext uri="{FF2B5EF4-FFF2-40B4-BE49-F238E27FC236}">
                <a16:creationId xmlns:a16="http://schemas.microsoft.com/office/drawing/2014/main" id="{68AAEF7C-E0B4-A380-A24C-0620FD7A2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9204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17F6-51A0-3CC4-CE80-4E9060661443}"/>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57866CC-8899-4226-D816-86333FE9E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A2B85A7-110A-DA76-809A-2C9C10E269F6}"/>
              </a:ext>
            </a:extLst>
          </p:cNvPr>
          <p:cNvSpPr txBox="1"/>
          <p:nvPr/>
        </p:nvSpPr>
        <p:spPr>
          <a:xfrm>
            <a:off x="1946788" y="196645"/>
            <a:ext cx="8996515" cy="1200329"/>
          </a:xfrm>
          <a:prstGeom prst="rect">
            <a:avLst/>
          </a:prstGeom>
          <a:noFill/>
        </p:spPr>
        <p:txBody>
          <a:bodyPr wrap="square" rtlCol="0">
            <a:spAutoFit/>
          </a:bodyPr>
          <a:lstStyle/>
          <a:p>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3. Average Ratings by City and Passenger Type</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u="none" strike="noStrike" kern="100" dirty="0">
                <a:solidFill>
                  <a:schemeClr val="bg1"/>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Calculate the average passenger and driver ratings for each city, segmented by passenger type (new vs. repeat). Identify cities with the highest and lowest average ratings.</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43AC3D3-E623-01C1-6B97-593D161A5880}"/>
              </a:ext>
            </a:extLst>
          </p:cNvPr>
          <p:cNvPicPr>
            <a:picLocks noChangeAspect="1"/>
          </p:cNvPicPr>
          <p:nvPr/>
        </p:nvPicPr>
        <p:blipFill>
          <a:blip r:embed="rId3"/>
          <a:stretch>
            <a:fillRect/>
          </a:stretch>
        </p:blipFill>
        <p:spPr>
          <a:xfrm>
            <a:off x="234383" y="1557359"/>
            <a:ext cx="5906324" cy="3153215"/>
          </a:xfrm>
          <a:prstGeom prst="rect">
            <a:avLst/>
          </a:prstGeom>
        </p:spPr>
      </p:pic>
      <p:pic>
        <p:nvPicPr>
          <p:cNvPr id="11" name="Picture 10">
            <a:extLst>
              <a:ext uri="{FF2B5EF4-FFF2-40B4-BE49-F238E27FC236}">
                <a16:creationId xmlns:a16="http://schemas.microsoft.com/office/drawing/2014/main" id="{C4E316F9-ABC7-E4AF-5D66-6A95F2B271A8}"/>
              </a:ext>
            </a:extLst>
          </p:cNvPr>
          <p:cNvPicPr>
            <a:picLocks noChangeAspect="1"/>
          </p:cNvPicPr>
          <p:nvPr/>
        </p:nvPicPr>
        <p:blipFill>
          <a:blip r:embed="rId4"/>
          <a:stretch>
            <a:fillRect/>
          </a:stretch>
        </p:blipFill>
        <p:spPr>
          <a:xfrm>
            <a:off x="6208428" y="1557358"/>
            <a:ext cx="5915851" cy="3153215"/>
          </a:xfrm>
          <a:prstGeom prst="rect">
            <a:avLst/>
          </a:prstGeom>
        </p:spPr>
      </p:pic>
      <p:pic>
        <p:nvPicPr>
          <p:cNvPr id="4" name="Picture 3" descr="A yellow car with a black border&#10;&#10;Description automatically generated">
            <a:extLst>
              <a:ext uri="{FF2B5EF4-FFF2-40B4-BE49-F238E27FC236}">
                <a16:creationId xmlns:a16="http://schemas.microsoft.com/office/drawing/2014/main" id="{46ACE102-23EF-FCAE-38DA-B3AC0EE5D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7982" cy="1025058"/>
          </a:xfrm>
          <a:prstGeom prst="rect">
            <a:avLst/>
          </a:prstGeom>
        </p:spPr>
      </p:pic>
    </p:spTree>
    <p:extLst>
      <p:ext uri="{BB962C8B-B14F-4D97-AF65-F5344CB8AC3E}">
        <p14:creationId xmlns:p14="http://schemas.microsoft.com/office/powerpoint/2010/main" val="2326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7208C9BA-2D65-4530-9938-B742CC8E55F8}">
  <we:reference id="wa200003233" version="2.0.0.3" store="en-US" storeType="OMEX"/>
  <we:alternateReferences>
    <we:reference id="WA200003233" version="2.0.0.3" store="" storeType="OMEX"/>
  </we:alternateReferences>
  <we:properties>
    <we:property name="artifactViewState" value="&quot;live&quot;"/>
    <we:property name="backgroundColor" value="&quot;#ADEFFD&quot;"/>
    <we:property name="bookmark" value="&quot;H4sIAAAAAAAAA6WTwW7cIBCGX6XivKoGAwbnmF6jKFKqXKIcBhivaFhj2TjadLXvXrAj5ZBWK3Uvhhl+f//M2JyYD/MY8f0eD8Ru2G1KrwecXr9xtmPDlrO8Q+KgDAhSaNGBq6dpzCENM7s5sYzTnvJTmBeMFVSSzy87hjE+4L5GPcaZdmykaU4DxvCbNnE5ytNC5x2j4xjThBX5mDFTxb4VeYlLCfy7KI7ocnijR3J5yxK0jXAEUlpsal2WmyKbN8Fa2V8lFb3a/0hDxjAUm5orsr7nSE4BGPISAHzNz2HYx4+CP9/9+T7W4YRD6bBOw/4qtpVzPtd2eEeKo1EamwaAN75RF1m41n275Fza+4J0ZfSmFxK81roVSnLtrkS2UknDQXspuOGSt5xfWyWqzoLz1hl0ZZQdoJBXIntOWom+JQEEwkkQ+jIy0zHbdPxKs6rTsnPQeWisFVwCXu75H19Zms75VvUIXaO98WXV/8dacZ8ZdqByo+omLXke0dEDDiV+PrFxSuUa5UDb/30ccfDkP/ZTXe9CpmkzfsK4VM/1/rHV5qU+/gABBj+R9wMAAA==&quot;"/>
    <we:property name="creatorSessionId" value="&quot;22351408-7129-4e46-a9e9-85e073bded26&quot;"/>
    <we:property name="creatorTenantId" value="&quot;c6e549b3-5f45-4032-aae9-d4244dc5b2c4&quot;"/>
    <we:property name="creatorUserId" value="&quot;100320039FBD6AFA&quot;"/>
    <we:property name="datasetId" value="&quot;f36886d7-f74d-436d-b73f-bcda17138322&quot;"/>
    <we:property name="embedUrl" value="&quot;/reportEmbed?reportId=0b2d5cca-e609-46ae-b58a-cb6093ac5171&amp;config=eyJjbHVzdGVyVXJsIjoiaHR0cHM6Ly9XQUJJLUlORElBLUNFTlRSQUwtQS1QUklNQVJZLXJlZGlyZWN0LmFuYWx5c2lzLndpbmRvd3MubmV0IiwiZW1iZWRGZWF0dXJlcyI6eyJ1c2FnZU1ldHJpY3NWTmV4dCI6dHJ1ZX19&amp;disableSensitivityBanner=true&quot;"/>
    <we:property name="initialStateBookmark" value="&quot;H4sIAAAAAAAAA6WTTW/cIBCG/0rFeVUNBoydW1L1lOZDTZVLFFUDjFc0rLFsHG262v9e8K6UQ1qt1L0Y5vXwvDPYs2POT0PAt1vcELtgVzG+bHB8+cTZivVH7e7u+uby+/XP28ubr1mOQ/Kxn9jFjiUc15Qe/TRjKIQsPj2vGIZwj+sSdRgmWrGBxin2GPxvOiTnV2mcab9itB1CHLEgHxImKtjXnJ7j7M0/i+yINvlXeiCbDipBXQlLIKXByqAFw5ucNh0Slsr+mlLQi/2X2Cf0fbYpWk7rOo5kFUBDTgKAK/rk+3U4Fvx+9sfbUG7Fb3KH5TbMr2xbOPt9aYe3pDg2SmNVAfDKVeokC5e6r+aUcnsfkBYNNp2Q4LTWtVCSa3smspZKNhy0k4I3XPKa83OrRNUasM7YBm2+yhZQyDORHSetRFeTAAJhJQh9Gplom0zcfqQZ1WrZWmgdVMYILgFP9/yPryyb1rpadQhtpV3j8qr/j7Xg3hW2oTxRZRPnNA1o6R77HD/t2DDGPEbJ0+H/3g7YO3LH/VjWbz7ReDB+xDAXz2X+2GKSa/Em0IkDZSrZUtZzefwBkDO3MCAEAAA=&quot;"/>
    <we:property name="isFiltersActionButtonVisible" value="true"/>
    <we:property name="isVisualContainerHeaderHidden" value="false"/>
    <we:property name="pageDisplayName" value="&quot;Home&quot;"/>
    <we:property name="pageName" value="&quot;e0623ce044ba2bac0b18&quot;"/>
    <we:property name="reportEmbeddedTime" value="&quot;2024-12-09T09:32:23.126Z&quot;"/>
    <we:property name="reportName" value="&quot;RPC_13 traspotation&quot;"/>
    <we:property name="reportState" value="&quot;CONNECTED&quot;"/>
    <we:property name="reportUrl" value="&quot;/groups/me/reports/0b2d5cca-e609-46ae-b58a-cb6093ac5171/e0623ce044ba2bac0b18?bookmarkGuid=7f604456-125f-45f3-a73e-a1320ae12b93&amp;bookmarkUsage=1&amp;ctid=c6e549b3-5f45-4032-aae9-d4244dc5b2c4&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5415</TotalTime>
  <Words>1203</Words>
  <Application>Microsoft Office PowerPoint</Application>
  <PresentationFormat>Widescreen</PresentationFormat>
  <Paragraphs>154</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Calibri</vt:lpstr>
      <vt:lpstr>Sabon Next LT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vasantha pyari</dc:creator>
  <cp:lastModifiedBy>vasantha pyari</cp:lastModifiedBy>
  <cp:revision>32</cp:revision>
  <dcterms:created xsi:type="dcterms:W3CDTF">2024-11-22T15:59:21Z</dcterms:created>
  <dcterms:modified xsi:type="dcterms:W3CDTF">2024-12-12T11:24:10Z</dcterms:modified>
</cp:coreProperties>
</file>